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comments/comment1.xml" ContentType="application/vnd.openxmlformats-officedocument.presentationml.comments+xml"/>
  <Override PartName="/ppt/slides/slide35.xml" ContentType="application/vnd.openxmlformats-officedocument.presentationml.slide+xml"/>
  <Override PartName="/ppt/slides/slide33.xml" ContentType="application/vnd.openxmlformats-officedocument.presentationml.slide+xml"/>
  <Override PartName="/ppt/slides/_rels/slide35.xml.rels" ContentType="application/vnd.openxmlformats-package.relationships+xml"/>
  <Override PartName="/ppt/slides/_rels/slide32.xml.rels" ContentType="application/vnd.openxmlformats-package.relationships+xml"/>
  <Override PartName="/ppt/slides/_rels/slide29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4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commentAuthors.xml" ContentType="application/vnd.openxmlformats-officedocument.presentationml.commentAuthors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41.png" ContentType="image/png"/>
  <Override PartName="/ppt/media/image39.png" ContentType="image/png"/>
  <Override PartName="/ppt/media/image38.jpeg" ContentType="image/jpeg"/>
  <Override PartName="/ppt/media/image37.jpeg" ContentType="image/jpeg"/>
  <Override PartName="/ppt/media/image36.jpeg" ContentType="image/jpeg"/>
  <Override PartName="/ppt/media/image35.jpeg" ContentType="image/jpeg"/>
  <Override PartName="/ppt/media/image32.png" ContentType="image/png"/>
  <Override PartName="/ppt/media/image31.png" ContentType="image/png"/>
  <Override PartName="/ppt/media/image29.jpeg" ContentType="image/jpeg"/>
  <Override PartName="/ppt/media/image27.png" ContentType="image/png"/>
  <Override PartName="/ppt/media/image30.png" ContentType="image/png"/>
  <Override PartName="/ppt/media/image25.jpeg" ContentType="image/jpeg"/>
  <Override PartName="/ppt/media/image22.jpeg" ContentType="image/jpeg"/>
  <Override PartName="/ppt/media/image23.jpeg" ContentType="image/jpeg"/>
  <Override PartName="/ppt/media/image21.jpeg" ContentType="image/jpeg"/>
  <Override PartName="/ppt/media/image33.png" ContentType="image/png"/>
  <Override PartName="/ppt/media/image19.jpeg" ContentType="image/jpeg"/>
  <Override PartName="/ppt/media/image28.png" ContentType="image/png"/>
  <Override PartName="/ppt/media/image24.jpeg" ContentType="image/jpeg"/>
  <Override PartName="/ppt/media/image18.jpeg" ContentType="image/jpeg"/>
  <Override PartName="/ppt/media/image42.png" ContentType="image/png"/>
  <Override PartName="/ppt/media/image17.jpeg" ContentType="image/jpeg"/>
  <Override PartName="/ppt/media/image16.jpeg" ContentType="image/jpeg"/>
  <Override PartName="/ppt/media/image15.jpeg" ContentType="image/jpeg"/>
  <Override PartName="/ppt/media/image10.png" ContentType="image/png"/>
  <Override PartName="/ppt/media/image40.png" ContentType="image/png"/>
  <Override PartName="/ppt/media/image8.png" ContentType="image/png"/>
  <Override PartName="/ppt/media/image26.jpeg" ContentType="image/jpeg"/>
  <Override PartName="/ppt/media/image6.png" ContentType="image/png"/>
  <Override PartName="/ppt/media/image34.jpeg" ContentType="image/jpeg"/>
  <Override PartName="/ppt/media/image5.png" ContentType="image/png"/>
  <Override PartName="/ppt/media/image13.jpeg" ContentType="image/jpeg"/>
  <Override PartName="/ppt/media/image7.png" ContentType="image/png"/>
  <Override PartName="/ppt/media/image4.png" ContentType="image/png"/>
  <Override PartName="/ppt/media/image12.jpeg" ContentType="image/jpeg"/>
  <Override PartName="/ppt/media/image20.jpeg" ContentType="image/jpeg"/>
  <Override PartName="/ppt/media/image9.jpeg" ContentType="image/jpeg"/>
  <Override PartName="/ppt/media/image3.png" ContentType="image/png"/>
  <Override PartName="/ppt/media/image2.png" ContentType="image/png"/>
  <Override PartName="/ppt/media/image14.jpeg" ContentType="image/jpeg"/>
  <Override PartName="/ppt/media/image11.png" ContentType="image/png"/>
  <Override PartName="/ppt/media/image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9144000" cy="6858000"/>
  <p:notesSz cx="6858000" cy="9144000"/>
</p:presentation>
</file>

<file path=ppt/commentAuthors.xml><?xml version="1.0" encoding="utf-8"?>
<p:cmAuthorLst xmlns:p="http://schemas.openxmlformats.org/presentationml/2006/main">
  <p:cmAuthor id="0" name="Paul Scherer" initials="PS" lastIdx="1" clrIdx="0"/>
</p:cmAuthorLst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commentAuthors" Target="commentAuthors.xml"/>
</Relationships>
</file>

<file path=ppt/comments/comment1.xml><?xml version="1.0" encoding="utf-8"?>
<p:cmLst xmlns:p="http://schemas.openxmlformats.org/presentationml/2006/main">
  <p:cm authorId="0" dt="00-00-00T00:00:00.000000000" idx="1">
    <p:pos x="6118" y="0"/>
    <p:text>Enforcing a language standard was hard but rewarding as it allowed for uniform looking code to be seen throughout our most used code, increasing code readability and ability to discuss code as a team.</p:text>
  </p:cm>
</p:cmLst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947240"/>
            <a:ext cx="822924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4360680"/>
            <a:ext cx="822924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94724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94724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436068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436068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947240"/>
            <a:ext cx="8229240" cy="4619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1947240"/>
            <a:ext cx="8229240" cy="4619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676520" y="1946880"/>
            <a:ext cx="5790240" cy="461988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676520" y="1946880"/>
            <a:ext cx="5790240" cy="4619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947240"/>
            <a:ext cx="8229240" cy="462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947240"/>
            <a:ext cx="8229240" cy="4619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947240"/>
            <a:ext cx="4015800" cy="4619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947240"/>
            <a:ext cx="4015800" cy="4619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7055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94724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436068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947240"/>
            <a:ext cx="4015800" cy="4619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947240"/>
            <a:ext cx="8229240" cy="462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947240"/>
            <a:ext cx="4015800" cy="4619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94724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436068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94724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94724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4360680"/>
            <a:ext cx="822924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947240"/>
            <a:ext cx="822924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4360680"/>
            <a:ext cx="822924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94724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94724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436068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436068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947240"/>
            <a:ext cx="8229240" cy="4619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947240"/>
            <a:ext cx="8229240" cy="4619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676520" y="1946880"/>
            <a:ext cx="5790240" cy="46198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676520" y="1946880"/>
            <a:ext cx="5790240" cy="4619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457200" y="1947240"/>
            <a:ext cx="8229240" cy="462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947240"/>
            <a:ext cx="8229240" cy="4619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947240"/>
            <a:ext cx="4015800" cy="4619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674240" y="1947240"/>
            <a:ext cx="4015800" cy="4619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947240"/>
            <a:ext cx="8229240" cy="4619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7055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94724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57200" y="436068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1947240"/>
            <a:ext cx="4015800" cy="4619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947240"/>
            <a:ext cx="4015800" cy="4619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94724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436068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94724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94724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4360680"/>
            <a:ext cx="822924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947240"/>
            <a:ext cx="822924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4360680"/>
            <a:ext cx="822924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94724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94724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674240" y="436068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457200" y="436068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947240"/>
            <a:ext cx="8229240" cy="4619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1947240"/>
            <a:ext cx="8229240" cy="4619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676520" y="1946880"/>
            <a:ext cx="5790240" cy="461988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676520" y="1946880"/>
            <a:ext cx="5790240" cy="4619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947240"/>
            <a:ext cx="8229240" cy="462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947240"/>
            <a:ext cx="8229240" cy="4619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947240"/>
            <a:ext cx="4015800" cy="4619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947240"/>
            <a:ext cx="4015800" cy="4619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947240"/>
            <a:ext cx="4015800" cy="4619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947240"/>
            <a:ext cx="4015800" cy="4619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7055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94724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57200" y="436068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1947240"/>
            <a:ext cx="4015800" cy="4619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947240"/>
            <a:ext cx="4015800" cy="4619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94724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74240" y="436068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94724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94724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4360680"/>
            <a:ext cx="822924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947240"/>
            <a:ext cx="822924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57200" y="4360680"/>
            <a:ext cx="822924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94724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94724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674240" y="436068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457200" y="436068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947240"/>
            <a:ext cx="8229240" cy="4619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57200" y="1947240"/>
            <a:ext cx="8229240" cy="4619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5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676520" y="1946880"/>
            <a:ext cx="5790240" cy="461988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676520" y="1946880"/>
            <a:ext cx="5790240" cy="4619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7055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94724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436068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947240"/>
            <a:ext cx="4015800" cy="4619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947240"/>
            <a:ext cx="4015800" cy="4619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94724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436068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2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94724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947240"/>
            <a:ext cx="401580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4360680"/>
            <a:ext cx="8229240" cy="2203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e30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 flipH="1" rot="10800000">
            <a:off x="360" y="4124880"/>
            <a:ext cx="8457840" cy="949320"/>
          </a:xfrm>
          <a:prstGeom prst="rect">
            <a:avLst/>
          </a:prstGeom>
          <a:solidFill>
            <a:srgbClr val="666666"/>
          </a:solidFill>
          <a:ln>
            <a:noFill/>
          </a:ln>
        </p:spPr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85800" y="1734480"/>
            <a:ext cx="7772040" cy="2244960"/>
          </a:xfrm>
          <a:prstGeom prst="rect">
            <a:avLst/>
          </a:prstGeom>
        </p:spPr>
        <p:txBody>
          <a:bodyPr tIns="91440" bIns="91440" anchor="b"/>
          <a:p>
            <a:r>
              <a:rPr lang="en-GB" sz="72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556840" y="6333120"/>
            <a:ext cx="548280" cy="52416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31F9BD5B-9259-4140-84BB-7BA262F2867B}" type="slidenum">
              <a:rPr lang="en-GB" sz="14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GB" sz="14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 sz="14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 sz="1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 sz="14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e30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165320" y="666000"/>
            <a:ext cx="6857640" cy="459720"/>
          </a:xfrm>
          <a:prstGeom prst="rect">
            <a:avLst/>
          </a:prstGeom>
        </p:spPr>
        <p:txBody>
          <a:bodyPr tIns="91440" bIns="91440" anchor="b"/>
          <a:p>
            <a:r>
              <a:rPr lang="en-GB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165320" y="1600200"/>
            <a:ext cx="3306600" cy="4967280"/>
          </a:xfrm>
          <a:prstGeom prst="rect">
            <a:avLst/>
          </a:prstGeom>
        </p:spPr>
        <p:txBody>
          <a:bodyPr tIns="91440" bIns="91440"/>
          <a:p>
            <a:pPr>
              <a:buSzPct val="45000"/>
              <a:buFont typeface="StarSymbol"/>
              <a:buChar char=""/>
            </a:pPr>
            <a:r>
              <a:rPr lang="en-GB" sz="26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 sz="26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 sz="26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 sz="26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 sz="26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26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 sz="2600">
                <a:latin typeface="Arial"/>
              </a:rPr>
              <a:t>Seventh Outline Level</a:t>
            </a:r>
            <a:endParaRPr/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671720" y="1600200"/>
            <a:ext cx="3306600" cy="4967280"/>
          </a:xfrm>
          <a:prstGeom prst="rect">
            <a:avLst/>
          </a:prstGeom>
        </p:spPr>
        <p:txBody>
          <a:bodyPr tIns="91440" bIns="91440"/>
          <a:p>
            <a:pPr>
              <a:buSzPct val="45000"/>
              <a:buFont typeface="StarSymbol"/>
              <a:buChar char=""/>
            </a:pPr>
            <a:r>
              <a:rPr lang="en-GB" sz="26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 sz="26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 sz="26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 sz="26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 sz="26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26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 sz="2600">
                <a:latin typeface="Arial"/>
              </a:rPr>
              <a:t>Seventh Outline Level</a:t>
            </a:r>
            <a:endParaRPr/>
          </a:p>
        </p:txBody>
      </p:sp>
      <p:sp>
        <p:nvSpPr>
          <p:cNvPr id="41" name="CustomShape 4"/>
          <p:cNvSpPr/>
          <p:nvPr/>
        </p:nvSpPr>
        <p:spPr>
          <a:xfrm>
            <a:off x="903960" y="-7920"/>
            <a:ext cx="360" cy="6865920"/>
          </a:xfrm>
          <a:prstGeom prst="straightConnector1">
            <a:avLst/>
          </a:prstGeom>
          <a:noFill/>
          <a:ln w="9360">
            <a:solidFill>
              <a:srgbClr val="999fa9"/>
            </a:solidFill>
            <a:round/>
          </a:ln>
        </p:spPr>
      </p:sp>
      <p:sp>
        <p:nvSpPr>
          <p:cNvPr id="42" name="CustomShape 5"/>
          <p:cNvSpPr/>
          <p:nvPr/>
        </p:nvSpPr>
        <p:spPr>
          <a:xfrm>
            <a:off x="808560" y="800640"/>
            <a:ext cx="189720" cy="189720"/>
          </a:xfrm>
          <a:prstGeom prst="ellipse">
            <a:avLst/>
          </a:prstGeom>
          <a:solidFill>
            <a:srgbClr val="39c0ba"/>
          </a:solidFill>
          <a:ln w="28440">
            <a:solidFill>
              <a:srgbClr val="2e3037"/>
            </a:solidFill>
            <a:round/>
          </a:ln>
        </p:spPr>
      </p:sp>
      <p:sp>
        <p:nvSpPr>
          <p:cNvPr id="43" name="CustomShape 6"/>
          <p:cNvSpPr/>
          <p:nvPr/>
        </p:nvSpPr>
        <p:spPr>
          <a:xfrm>
            <a:off x="768960" y="1861920"/>
            <a:ext cx="268920" cy="268920"/>
          </a:xfrm>
          <a:prstGeom prst="ellipse">
            <a:avLst/>
          </a:prstGeom>
          <a:solidFill>
            <a:srgbClr val="2e3037"/>
          </a:solidFill>
          <a:ln w="9360">
            <a:solidFill>
              <a:srgbClr val="999fa9"/>
            </a:solidFill>
            <a:round/>
          </a:ln>
        </p:spPr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e30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274680"/>
            <a:ext cx="8686440" cy="1554120"/>
          </a:xfrm>
          <a:prstGeom prst="rect">
            <a:avLst/>
          </a:prstGeom>
          <a:solidFill>
            <a:srgbClr val="666666"/>
          </a:solidFill>
          <a:ln>
            <a:noFill/>
          </a:ln>
        </p:spPr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521720"/>
          </a:xfrm>
          <a:prstGeom prst="rect">
            <a:avLst/>
          </a:prstGeom>
        </p:spPr>
        <p:txBody>
          <a:bodyPr tIns="91440" bIns="91440" anchor="b"/>
          <a:p>
            <a:r>
              <a:rPr lang="en-GB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1947240"/>
            <a:ext cx="8229240" cy="4619880"/>
          </a:xfrm>
          <a:prstGeom prst="rect">
            <a:avLst/>
          </a:prstGeom>
        </p:spPr>
        <p:txBody>
          <a:bodyPr tIns="91440" bIns="91440"/>
          <a:p>
            <a:pPr>
              <a:buSzPct val="45000"/>
              <a:buFont typeface="StarSymbol"/>
              <a:buChar char=""/>
            </a:pPr>
            <a:r>
              <a:rPr lang="en-GB" sz="30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 sz="30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 sz="30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 sz="3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 sz="3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3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 sz="3000">
                <a:latin typeface="Arial"/>
              </a:rPr>
              <a:t>Seventh Outline Level</a:t>
            </a:r>
            <a:endParaRPr/>
          </a:p>
        </p:txBody>
      </p:sp>
      <p:sp>
        <p:nvSpPr>
          <p:cNvPr id="81" name="PlaceHolder 4"/>
          <p:cNvSpPr>
            <a:spLocks noGrp="1"/>
          </p:cNvSpPr>
          <p:nvPr>
            <p:ph type="sldNum"/>
          </p:nvPr>
        </p:nvSpPr>
        <p:spPr>
          <a:xfrm>
            <a:off x="8556840" y="6333120"/>
            <a:ext cx="548280" cy="52416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12F6233E-48EF-456E-A053-26219A75D418}" type="slidenum">
              <a:rPr lang="en-GB" sz="14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e30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body"/>
          </p:nvPr>
        </p:nvSpPr>
        <p:spPr>
          <a:xfrm>
            <a:off x="1165320" y="5775120"/>
            <a:ext cx="7521120" cy="578520"/>
          </a:xfrm>
          <a:prstGeom prst="rect">
            <a:avLst/>
          </a:prstGeom>
        </p:spPr>
        <p:txBody>
          <a:bodyPr tIns="91440" bIns="91440"/>
          <a:p>
            <a:pPr>
              <a:buSzPct val="45000"/>
              <a:buFont typeface="StarSymbol"/>
              <a:buChar char=""/>
            </a:pPr>
            <a:r>
              <a:rPr lang="en-GB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>
                <a:latin typeface="Arial"/>
              </a:rPr>
              <a:t>Seventh Outline Level</a:t>
            </a:r>
            <a:endParaRPr/>
          </a:p>
        </p:txBody>
      </p:sp>
      <p:sp>
        <p:nvSpPr>
          <p:cNvPr id="117" name="CustomShape 2"/>
          <p:cNvSpPr/>
          <p:nvPr/>
        </p:nvSpPr>
        <p:spPr>
          <a:xfrm>
            <a:off x="903960" y="-7920"/>
            <a:ext cx="360" cy="6865920"/>
          </a:xfrm>
          <a:prstGeom prst="straightConnector1">
            <a:avLst/>
          </a:prstGeom>
          <a:noFill/>
          <a:ln w="9360">
            <a:solidFill>
              <a:srgbClr val="999fa9"/>
            </a:solidFill>
            <a:round/>
          </a:ln>
        </p:spPr>
      </p:sp>
      <p:sp>
        <p:nvSpPr>
          <p:cNvPr id="118" name="CustomShape 3"/>
          <p:cNvSpPr/>
          <p:nvPr/>
        </p:nvSpPr>
        <p:spPr>
          <a:xfrm>
            <a:off x="808560" y="5952960"/>
            <a:ext cx="189720" cy="189720"/>
          </a:xfrm>
          <a:prstGeom prst="ellipse">
            <a:avLst/>
          </a:prstGeom>
          <a:solidFill>
            <a:srgbClr val="2e3037"/>
          </a:solidFill>
          <a:ln w="9360">
            <a:solidFill>
              <a:srgbClr val="999fa9"/>
            </a:solidFill>
            <a:round/>
          </a:ln>
        </p:spPr>
      </p:sp>
      <p:sp>
        <p:nvSpPr>
          <p:cNvPr id="119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GB" sz="1400">
                <a:latin typeface="Arial"/>
              </a:rPr>
              <a:t>Click to edit the title text format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image" Target="../media/image38.jpeg"/><Relationship Id="rId4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491400" y="1725480"/>
            <a:ext cx="7772040" cy="2244960"/>
          </a:xfrm>
          <a:prstGeom prst="rect">
            <a:avLst/>
          </a:prstGeom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n-GB" sz="7200">
                <a:solidFill>
                  <a:srgbClr val="39c0ba"/>
                </a:solidFill>
                <a:latin typeface="Quicksand"/>
                <a:ea typeface="Quicksand"/>
              </a:rPr>
              <a:t>Team E</a:t>
            </a:r>
            <a:endParaRPr/>
          </a:p>
        </p:txBody>
      </p:sp>
      <p:sp>
        <p:nvSpPr>
          <p:cNvPr id="155" name="TextShape 2"/>
          <p:cNvSpPr txBox="1"/>
          <p:nvPr/>
        </p:nvSpPr>
        <p:spPr>
          <a:xfrm>
            <a:off x="447120" y="4142160"/>
            <a:ext cx="7772040" cy="9493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cccccc"/>
                </a:solidFill>
                <a:latin typeface="Quicksand"/>
                <a:ea typeface="Quicksand"/>
              </a:rPr>
              <a:t>Groups 7 &amp; 8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1130040" y="5704560"/>
            <a:ext cx="7521120" cy="5785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GB" sz="2400">
                <a:solidFill>
                  <a:srgbClr val="ff9900"/>
                </a:solidFill>
                <a:latin typeface="Quicksand"/>
                <a:ea typeface="Quicksand"/>
              </a:rPr>
              <a:t>Evolution of Margaret “Super Kicker” Era (Current)</a:t>
            </a:r>
            <a:endParaRPr/>
          </a:p>
        </p:txBody>
      </p:sp>
      <p:pic>
        <p:nvPicPr>
          <p:cNvPr id="190" name="Shape 139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3960" y="1157400"/>
            <a:ext cx="5370840" cy="4028040"/>
          </a:xfrm>
          <a:prstGeom prst="rect">
            <a:avLst/>
          </a:prstGeom>
          <a:ln>
            <a:noFill/>
          </a:ln>
        </p:spPr>
      </p:pic>
      <p:pic>
        <p:nvPicPr>
          <p:cNvPr id="191" name="Shape 140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928120" y="1157400"/>
            <a:ext cx="3020760" cy="4028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450720" y="4124520"/>
            <a:ext cx="7772040" cy="9493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cccccc"/>
                </a:solidFill>
                <a:latin typeface="Quicksand"/>
                <a:ea typeface="Quicksand"/>
              </a:rPr>
              <a:t>Software Changes and USPs</a:t>
            </a:r>
            <a:endParaRPr/>
          </a:p>
        </p:txBody>
      </p:sp>
      <p:sp>
        <p:nvSpPr>
          <p:cNvPr id="193" name="TextShape 2"/>
          <p:cNvSpPr txBox="1"/>
          <p:nvPr/>
        </p:nvSpPr>
        <p:spPr>
          <a:xfrm>
            <a:off x="685800" y="1734480"/>
            <a:ext cx="7772040" cy="2244960"/>
          </a:xfrm>
          <a:prstGeom prst="rect">
            <a:avLst/>
          </a:prstGeom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n-GB" sz="7200">
                <a:solidFill>
                  <a:srgbClr val="ff9900"/>
                </a:solidFill>
                <a:latin typeface="Quicksand"/>
                <a:ea typeface="Quicksand"/>
              </a:rPr>
              <a:t>Group 7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39c0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457200" y="-63000"/>
            <a:ext cx="8229240" cy="154404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3600">
                <a:solidFill>
                  <a:srgbClr val="ff9900"/>
                </a:solidFill>
                <a:latin typeface="Quicksand"/>
                <a:ea typeface="Quicksand"/>
              </a:rPr>
              <a:t>System Architecture (Overall)</a:t>
            </a:r>
            <a:endParaRPr/>
          </a:p>
        </p:txBody>
      </p:sp>
      <p:pic>
        <p:nvPicPr>
          <p:cNvPr id="195" name="Shape 15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36200" y="1122480"/>
            <a:ext cx="5122080" cy="5555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457200" y="97920"/>
            <a:ext cx="7863840" cy="1253160"/>
          </a:xfrm>
          <a:prstGeom prst="rect">
            <a:avLst/>
          </a:prstGeom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n-GB" sz="3000">
                <a:solidFill>
                  <a:srgbClr val="ff9900"/>
                </a:solidFill>
                <a:latin typeface="Quicksand"/>
                <a:ea typeface="Quicksand"/>
              </a:rPr>
              <a:t>New GUI and additional measured parameters</a:t>
            </a:r>
            <a:endParaRPr/>
          </a:p>
        </p:txBody>
      </p:sp>
      <p:sp>
        <p:nvSpPr>
          <p:cNvPr id="197" name="TextShape 2"/>
          <p:cNvSpPr txBox="1"/>
          <p:nvPr/>
        </p:nvSpPr>
        <p:spPr>
          <a:xfrm>
            <a:off x="457200" y="1947240"/>
            <a:ext cx="8229240" cy="461988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pic>
        <p:nvPicPr>
          <p:cNvPr id="198" name="Shape 159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10520" y="1351440"/>
            <a:ext cx="7122600" cy="5275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457200" y="274680"/>
            <a:ext cx="4173120" cy="1558440"/>
          </a:xfrm>
          <a:prstGeom prst="rect">
            <a:avLst/>
          </a:prstGeom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n-GB" sz="3600">
                <a:solidFill>
                  <a:srgbClr val="ff9900"/>
                </a:solidFill>
                <a:latin typeface="Quicksand"/>
                <a:ea typeface="Quicksand"/>
              </a:rPr>
              <a:t>Contribution to SDP</a:t>
            </a:r>
            <a:endParaRPr/>
          </a:p>
        </p:txBody>
      </p:sp>
      <p:sp>
        <p:nvSpPr>
          <p:cNvPr id="200" name="TextShape 2"/>
          <p:cNvSpPr txBox="1"/>
          <p:nvPr/>
        </p:nvSpPr>
        <p:spPr>
          <a:xfrm>
            <a:off x="457200" y="2664360"/>
            <a:ext cx="3515040" cy="45752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GB" sz="2400">
                <a:solidFill>
                  <a:srgbClr val="f3f3f3"/>
                </a:solidFill>
                <a:latin typeface="Quicksand"/>
                <a:ea typeface="Quicksand"/>
              </a:rPr>
              <a:t>The team has made a contribution to the present and future years of SDP by helping Garry create the new </a:t>
            </a:r>
            <a:r>
              <a:rPr lang="en-GB" sz="2400">
                <a:solidFill>
                  <a:srgbClr val="ff0000"/>
                </a:solidFill>
                <a:latin typeface="Quicksand"/>
                <a:ea typeface="Quicksand"/>
              </a:rPr>
              <a:t>rotary encoder/sensor board</a:t>
            </a:r>
            <a:r>
              <a:rPr lang="en-GB" sz="2400">
                <a:solidFill>
                  <a:srgbClr val="f3f3f3"/>
                </a:solidFill>
                <a:latin typeface="Quicksand"/>
                <a:ea typeface="Quicksand"/>
              </a:rPr>
              <a:t>, and writing code for it.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01" name="Shape 16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419360" y="564480"/>
            <a:ext cx="3349800" cy="59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457200" y="274680"/>
            <a:ext cx="8229240" cy="1521720"/>
          </a:xfrm>
          <a:prstGeom prst="rect">
            <a:avLst/>
          </a:prstGeom>
        </p:spPr>
        <p:txBody>
          <a:bodyPr tIns="91440" bIns="91440" anchor="b"/>
          <a:p>
            <a:endParaRPr/>
          </a:p>
        </p:txBody>
      </p:sp>
      <p:sp>
        <p:nvSpPr>
          <p:cNvPr id="203" name="TextShape 2"/>
          <p:cNvSpPr txBox="1"/>
          <p:nvPr/>
        </p:nvSpPr>
        <p:spPr>
          <a:xfrm>
            <a:off x="457200" y="1947240"/>
            <a:ext cx="8229240" cy="461988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pic>
        <p:nvPicPr>
          <p:cNvPr id="204" name="Shape 17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35720" y="486720"/>
            <a:ext cx="7072200" cy="613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457200" y="274680"/>
            <a:ext cx="8229240" cy="1521720"/>
          </a:xfrm>
          <a:prstGeom prst="rect">
            <a:avLst/>
          </a:prstGeom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n-GB" sz="4800">
                <a:solidFill>
                  <a:srgbClr val="ff9900"/>
                </a:solidFill>
                <a:latin typeface="Quicksand"/>
                <a:ea typeface="Quicksand"/>
              </a:rPr>
              <a:t>Margaret’s USPs </a:t>
            </a:r>
            <a:endParaRPr/>
          </a:p>
        </p:txBody>
      </p:sp>
      <p:sp>
        <p:nvSpPr>
          <p:cNvPr id="206" name="TextShape 2"/>
          <p:cNvSpPr txBox="1"/>
          <p:nvPr/>
        </p:nvSpPr>
        <p:spPr>
          <a:xfrm>
            <a:off x="457200" y="1959120"/>
            <a:ext cx="8229240" cy="461988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GB" sz="3000">
                <a:solidFill>
                  <a:srgbClr val="f3f3f3"/>
                </a:solidFill>
                <a:latin typeface="Quicksand"/>
                <a:ea typeface="Quicksand"/>
              </a:rPr>
              <a:t>Our robot has a particularly strong kicker, offline detection of ball in grabber, and ability to accurately move provided distances using proprioception via the rotary sensor.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GB" sz="3000">
                <a:solidFill>
                  <a:srgbClr val="f3f3f3"/>
                </a:solidFill>
                <a:latin typeface="Quicksand"/>
                <a:ea typeface="Quicksand"/>
              </a:rPr>
              <a:t>This allows for scoring off of walls and accurate movement to about 1 cm error per 1m move.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404280" y="274680"/>
            <a:ext cx="8229240" cy="15595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4800">
                <a:solidFill>
                  <a:srgbClr val="39c0ba"/>
                </a:solidFill>
                <a:latin typeface="Quicksand"/>
                <a:ea typeface="Quicksand"/>
              </a:rPr>
              <a:t>Group 8</a:t>
            </a:r>
            <a:endParaRPr/>
          </a:p>
        </p:txBody>
      </p:sp>
      <p:sp>
        <p:nvSpPr>
          <p:cNvPr id="208" name="TextShape 2"/>
          <p:cNvSpPr txBox="1"/>
          <p:nvPr/>
        </p:nvSpPr>
        <p:spPr>
          <a:xfrm>
            <a:off x="4012200" y="1834200"/>
            <a:ext cx="5131440" cy="502344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3000">
                <a:solidFill>
                  <a:srgbClr val="ffffff"/>
                </a:solidFill>
                <a:latin typeface="Quicksand"/>
                <a:ea typeface="Quicksand"/>
              </a:rPr>
              <a:t>Craig Peden</a:t>
            </a:r>
            <a:endParaRPr/>
          </a:p>
          <a:p>
            <a:pPr>
              <a:lnSpc>
                <a:spcPct val="100000"/>
              </a:lnSpc>
            </a:pPr>
            <a:r>
              <a:rPr lang="en-GB" sz="3000">
                <a:solidFill>
                  <a:srgbClr val="ffffff"/>
                </a:solidFill>
                <a:latin typeface="Quicksand"/>
                <a:ea typeface="Quicksand"/>
              </a:rPr>
              <a:t>Basile Henry</a:t>
            </a:r>
            <a:endParaRPr/>
          </a:p>
          <a:p>
            <a:pPr>
              <a:lnSpc>
                <a:spcPct val="100000"/>
              </a:lnSpc>
            </a:pPr>
            <a:r>
              <a:rPr lang="en-GB" sz="3000">
                <a:solidFill>
                  <a:srgbClr val="ffffff"/>
                </a:solidFill>
                <a:latin typeface="Quicksand"/>
                <a:ea typeface="Quicksand"/>
              </a:rPr>
              <a:t>Akela Drissner</a:t>
            </a:r>
            <a:endParaRPr/>
          </a:p>
          <a:p>
            <a:pPr>
              <a:lnSpc>
                <a:spcPct val="100000"/>
              </a:lnSpc>
            </a:pPr>
            <a:r>
              <a:rPr lang="en-GB" sz="3000">
                <a:solidFill>
                  <a:srgbClr val="ffffff"/>
                </a:solidFill>
                <a:latin typeface="Quicksand"/>
                <a:ea typeface="Quicksand"/>
              </a:rPr>
              <a:t>Kostadin Kalinov</a:t>
            </a:r>
            <a:endParaRPr/>
          </a:p>
          <a:p>
            <a:pPr>
              <a:lnSpc>
                <a:spcPct val="100000"/>
              </a:lnSpc>
            </a:pPr>
            <a:r>
              <a:rPr lang="en-GB" sz="3000">
                <a:solidFill>
                  <a:srgbClr val="ffffff"/>
                </a:solidFill>
                <a:latin typeface="Quicksand"/>
                <a:ea typeface="Quicksand"/>
              </a:rPr>
              <a:t>Michael Lotkowski</a:t>
            </a:r>
            <a:endParaRPr/>
          </a:p>
          <a:p>
            <a:pPr>
              <a:lnSpc>
                <a:spcPct val="100000"/>
              </a:lnSpc>
            </a:pPr>
            <a:r>
              <a:rPr lang="en-GB" sz="3000">
                <a:solidFill>
                  <a:srgbClr val="ffffff"/>
                </a:solidFill>
                <a:latin typeface="Quicksand"/>
                <a:ea typeface="Quicksand"/>
              </a:rPr>
              <a:t>Eugen Alpeza</a:t>
            </a:r>
            <a:endParaRPr/>
          </a:p>
          <a:p>
            <a:pPr>
              <a:lnSpc>
                <a:spcPct val="100000"/>
              </a:lnSpc>
            </a:pPr>
            <a:r>
              <a:rPr lang="en-GB" sz="3000">
                <a:solidFill>
                  <a:srgbClr val="ffffff"/>
                </a:solidFill>
                <a:latin typeface="Quicksand"/>
                <a:ea typeface="Quicksand"/>
              </a:rPr>
              <a:t>Andrew Despruce</a:t>
            </a:r>
            <a:endParaRPr/>
          </a:p>
          <a:p>
            <a:pPr>
              <a:lnSpc>
                <a:spcPct val="100000"/>
              </a:lnSpc>
            </a:pPr>
            <a:r>
              <a:rPr lang="en-GB" sz="3000">
                <a:solidFill>
                  <a:srgbClr val="ffffff"/>
                </a:solidFill>
                <a:latin typeface="Quicksand"/>
                <a:ea typeface="Quicksand"/>
              </a:rPr>
              <a:t>Botstian Schweinsteiger</a:t>
            </a:r>
            <a:endParaRPr/>
          </a:p>
        </p:txBody>
      </p:sp>
      <p:pic>
        <p:nvPicPr>
          <p:cNvPr id="209" name="Shape 18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29000" y="2152440"/>
            <a:ext cx="2495520" cy="438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404280" y="274680"/>
            <a:ext cx="8229240" cy="15595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4800">
                <a:solidFill>
                  <a:srgbClr val="39c0ba"/>
                </a:solidFill>
                <a:latin typeface="Quicksand"/>
                <a:ea typeface="Quicksand"/>
              </a:rPr>
              <a:t>Group 8 - Organisation</a:t>
            </a:r>
            <a:endParaRPr/>
          </a:p>
        </p:txBody>
      </p:sp>
      <p:sp>
        <p:nvSpPr>
          <p:cNvPr id="211" name="TextShape 2"/>
          <p:cNvSpPr txBox="1"/>
          <p:nvPr/>
        </p:nvSpPr>
        <p:spPr>
          <a:xfrm>
            <a:off x="4262760" y="1834200"/>
            <a:ext cx="4370760" cy="502344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3000">
                <a:solidFill>
                  <a:srgbClr val="ffffff"/>
                </a:solidFill>
                <a:latin typeface="Quicksand"/>
                <a:ea typeface="Quicksand"/>
              </a:rPr>
              <a:t>Flat Hierarchy. </a:t>
            </a:r>
            <a:endParaRPr/>
          </a:p>
          <a:p>
            <a:pPr>
              <a:lnSpc>
                <a:spcPct val="100000"/>
              </a:lnSpc>
            </a:pPr>
            <a:r>
              <a:rPr lang="en-GB" sz="3000">
                <a:solidFill>
                  <a:srgbClr val="ffffff"/>
                </a:solidFill>
                <a:latin typeface="Quicksand"/>
                <a:ea typeface="Quicksand"/>
              </a:rPr>
              <a:t>No leader.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GB" sz="3000">
                <a:solidFill>
                  <a:srgbClr val="ffffff"/>
                </a:solidFill>
                <a:latin typeface="Quicksand"/>
                <a:ea typeface="Quicksand"/>
              </a:rPr>
              <a:t>No assigned roles, work on what tasks are available.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12" name="Shape 19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29000" y="2152440"/>
            <a:ext cx="2495520" cy="438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383040" y="274680"/>
            <a:ext cx="8425440" cy="15595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4800">
                <a:solidFill>
                  <a:srgbClr val="39c0ba"/>
                </a:solidFill>
                <a:latin typeface="Quicksand"/>
                <a:ea typeface="Quicksand"/>
              </a:rPr>
              <a:t>Group 8</a:t>
            </a:r>
            <a:endParaRPr/>
          </a:p>
        </p:txBody>
      </p:sp>
      <p:sp>
        <p:nvSpPr>
          <p:cNvPr id="214" name="TextShape 2"/>
          <p:cNvSpPr txBox="1"/>
          <p:nvPr/>
        </p:nvSpPr>
        <p:spPr>
          <a:xfrm>
            <a:off x="3809160" y="1834200"/>
            <a:ext cx="4877280" cy="502344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7200">
                <a:solidFill>
                  <a:srgbClr val="39c0ba"/>
                </a:solidFill>
                <a:latin typeface="Quicksand"/>
                <a:ea typeface="Quicksand"/>
              </a:rPr>
              <a:t>Hardware</a:t>
            </a:r>
            <a:endParaRPr/>
          </a:p>
        </p:txBody>
      </p:sp>
      <p:pic>
        <p:nvPicPr>
          <p:cNvPr id="215" name="Shape 200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29000" y="2152440"/>
            <a:ext cx="2495520" cy="438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1143000" y="400680"/>
            <a:ext cx="6857640" cy="870120"/>
          </a:xfrm>
          <a:prstGeom prst="rect">
            <a:avLst/>
          </a:prstGeom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n-GB" sz="3600">
                <a:solidFill>
                  <a:srgbClr val="39c0ba"/>
                </a:solidFill>
                <a:latin typeface="Quicksand"/>
                <a:ea typeface="Quicksand"/>
              </a:rPr>
              <a:t>Pictures of Robots</a:t>
            </a:r>
            <a:endParaRPr/>
          </a:p>
        </p:txBody>
      </p:sp>
      <p:sp>
        <p:nvSpPr>
          <p:cNvPr id="157" name="TextShape 2"/>
          <p:cNvSpPr txBox="1"/>
          <p:nvPr/>
        </p:nvSpPr>
        <p:spPr>
          <a:xfrm>
            <a:off x="1020960" y="1411920"/>
            <a:ext cx="2888280" cy="870120"/>
          </a:xfrm>
          <a:prstGeom prst="rect">
            <a:avLst/>
          </a:prstGeom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2600">
                <a:solidFill>
                  <a:srgbClr val="f3f3f3"/>
                </a:solidFill>
                <a:latin typeface="Quicksand"/>
                <a:ea typeface="Quicksand"/>
              </a:rPr>
              <a:t>Group 7 Robot</a:t>
            </a:r>
            <a:endParaRPr/>
          </a:p>
        </p:txBody>
      </p:sp>
      <p:sp>
        <p:nvSpPr>
          <p:cNvPr id="158" name="TextShape 3"/>
          <p:cNvSpPr txBox="1"/>
          <p:nvPr/>
        </p:nvSpPr>
        <p:spPr>
          <a:xfrm>
            <a:off x="4550760" y="1411920"/>
            <a:ext cx="3851280" cy="751680"/>
          </a:xfrm>
          <a:prstGeom prst="rect">
            <a:avLst/>
          </a:prstGeom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2600">
                <a:solidFill>
                  <a:srgbClr val="f3f3f3"/>
                </a:solidFill>
                <a:latin typeface="Quicksand"/>
                <a:ea typeface="Quicksand"/>
              </a:rPr>
              <a:t>Group 8 Robot</a:t>
            </a:r>
            <a:endParaRPr/>
          </a:p>
        </p:txBody>
      </p:sp>
      <p:pic>
        <p:nvPicPr>
          <p:cNvPr id="159" name="Shape 7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710960" y="2282400"/>
            <a:ext cx="3892680" cy="3892680"/>
          </a:xfrm>
          <a:prstGeom prst="rect">
            <a:avLst/>
          </a:prstGeom>
          <a:ln>
            <a:noFill/>
          </a:ln>
        </p:spPr>
      </p:pic>
      <p:pic>
        <p:nvPicPr>
          <p:cNvPr id="160" name="Shape 7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92920" y="2282400"/>
            <a:ext cx="3892680" cy="391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0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89720" y="642240"/>
            <a:ext cx="3755880" cy="2817000"/>
          </a:xfrm>
          <a:prstGeom prst="rect">
            <a:avLst/>
          </a:prstGeom>
          <a:ln>
            <a:noFill/>
          </a:ln>
        </p:spPr>
      </p:pic>
      <p:pic>
        <p:nvPicPr>
          <p:cNvPr id="217" name="Shape 206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247000" y="642240"/>
            <a:ext cx="3455280" cy="4617360"/>
          </a:xfrm>
          <a:prstGeom prst="rect">
            <a:avLst/>
          </a:prstGeom>
          <a:ln>
            <a:noFill/>
          </a:ln>
        </p:spPr>
      </p:pic>
      <p:sp>
        <p:nvSpPr>
          <p:cNvPr id="218" name="CustomShape 1"/>
          <p:cNvSpPr/>
          <p:nvPr/>
        </p:nvSpPr>
        <p:spPr>
          <a:xfrm>
            <a:off x="1090080" y="4203720"/>
            <a:ext cx="3755880" cy="1055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50000"/>
              </a:lnSpc>
            </a:pPr>
            <a:r>
              <a:rPr lang="en-GB" sz="2400">
                <a:solidFill>
                  <a:srgbClr val="ffffff"/>
                </a:solidFill>
                <a:latin typeface="Quicksand"/>
                <a:ea typeface="Quicksand"/>
              </a:rPr>
              <a:t>☢ </a:t>
            </a:r>
            <a:r>
              <a:rPr lang="en-GB" sz="2400">
                <a:solidFill>
                  <a:srgbClr val="ffffff"/>
                </a:solidFill>
                <a:latin typeface="Quicksand"/>
                <a:ea typeface="Quicksand"/>
              </a:rPr>
              <a:t>Overcomplicated</a:t>
            </a:r>
            <a:endParaRPr/>
          </a:p>
          <a:p>
            <a:pPr>
              <a:lnSpc>
                <a:spcPct val="150000"/>
              </a:lnSpc>
            </a:pPr>
            <a:r>
              <a:rPr lang="en-GB" sz="2400">
                <a:solidFill>
                  <a:srgbClr val="ffffff"/>
                </a:solidFill>
                <a:latin typeface="Quicksand"/>
                <a:ea typeface="Quicksand"/>
              </a:rPr>
              <a:t>☢ </a:t>
            </a:r>
            <a:r>
              <a:rPr lang="en-GB" sz="2400">
                <a:solidFill>
                  <a:srgbClr val="ffffff"/>
                </a:solidFill>
                <a:latin typeface="Quicksand"/>
                <a:ea typeface="Quicksand"/>
              </a:rPr>
              <a:t>Poor Use of Space</a:t>
            </a:r>
            <a:endParaRPr/>
          </a:p>
        </p:txBody>
      </p:sp>
      <p:sp>
        <p:nvSpPr>
          <p:cNvPr id="219" name="TextShape 2"/>
          <p:cNvSpPr txBox="1"/>
          <p:nvPr/>
        </p:nvSpPr>
        <p:spPr>
          <a:xfrm>
            <a:off x="1090080" y="5747040"/>
            <a:ext cx="7612560" cy="69228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GB" sz="2200">
                <a:solidFill>
                  <a:srgbClr val="39c0ba"/>
                </a:solidFill>
                <a:latin typeface="Quicksand"/>
                <a:ea typeface="Quicksand"/>
              </a:rPr>
              <a:t>Botstian Schweinsteiger, “Nonholonomics” Era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1000"/>
                                        <p:tgtEl>
                                          <p:spTgt spid="218">
                                            <p:txEl>
                                              <p:pRg st="0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" dur="1000"/>
                                        <p:tgtEl>
                                          <p:spTgt spid="218">
                                            <p:txEl>
                                              <p:pRg st="18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095480" y="5752440"/>
            <a:ext cx="8669160" cy="69228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GB" sz="2200">
                <a:solidFill>
                  <a:srgbClr val="39c0ba"/>
                </a:solidFill>
                <a:latin typeface="Quicksand"/>
                <a:ea typeface="Quicksand"/>
              </a:rPr>
              <a:t>Botstian Schweinsteiger, “Actually Working” Era</a:t>
            </a:r>
            <a:endParaRPr/>
          </a:p>
        </p:txBody>
      </p:sp>
      <p:pic>
        <p:nvPicPr>
          <p:cNvPr id="221" name="Shape 21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95480" y="748440"/>
            <a:ext cx="4016880" cy="4556520"/>
          </a:xfrm>
          <a:prstGeom prst="rect">
            <a:avLst/>
          </a:prstGeom>
          <a:ln>
            <a:noFill/>
          </a:ln>
        </p:spPr>
      </p:pic>
      <p:pic>
        <p:nvPicPr>
          <p:cNvPr id="222" name="Shape 21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375880" y="748440"/>
            <a:ext cx="3135240" cy="2351520"/>
          </a:xfrm>
          <a:prstGeom prst="rect">
            <a:avLst/>
          </a:prstGeom>
          <a:ln>
            <a:noFill/>
          </a:ln>
        </p:spPr>
      </p:pic>
      <p:pic>
        <p:nvPicPr>
          <p:cNvPr id="223" name="Shape 21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375880" y="3308040"/>
            <a:ext cx="3135240" cy="199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457200" y="274680"/>
            <a:ext cx="8229240" cy="15595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4800">
                <a:solidFill>
                  <a:srgbClr val="39c0ba"/>
                </a:solidFill>
                <a:latin typeface="Quicksand"/>
                <a:ea typeface="Quicksand"/>
              </a:rPr>
              <a:t>Group 8</a:t>
            </a:r>
            <a:endParaRPr/>
          </a:p>
        </p:txBody>
      </p:sp>
      <p:sp>
        <p:nvSpPr>
          <p:cNvPr id="225" name="TextShape 2"/>
          <p:cNvSpPr txBox="1"/>
          <p:nvPr/>
        </p:nvSpPr>
        <p:spPr>
          <a:xfrm>
            <a:off x="4171320" y="1834200"/>
            <a:ext cx="4515120" cy="502344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7200">
                <a:solidFill>
                  <a:srgbClr val="39c0ba"/>
                </a:solidFill>
                <a:latin typeface="Quicksand"/>
                <a:ea typeface="Quicksand"/>
              </a:rPr>
              <a:t>Software</a:t>
            </a:r>
            <a:endParaRPr/>
          </a:p>
        </p:txBody>
      </p:sp>
      <p:pic>
        <p:nvPicPr>
          <p:cNvPr id="226" name="Shape 22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29000" y="2152440"/>
            <a:ext cx="2495520" cy="438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457200" y="273960"/>
            <a:ext cx="8229240" cy="155988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4800">
                <a:solidFill>
                  <a:srgbClr val="39c0ba"/>
                </a:solidFill>
                <a:latin typeface="Quicksand"/>
                <a:ea typeface="Quicksand"/>
              </a:rPr>
              <a:t>Group 8 - Architecture</a:t>
            </a:r>
            <a:r>
              <a:rPr lang="en-GB" sz="4800">
                <a:solidFill>
                  <a:srgbClr val="39c0ba"/>
                </a:solidFill>
                <a:latin typeface="Ubuntu"/>
                <a:ea typeface="Ubuntu"/>
              </a:rPr>
              <a:t> </a:t>
            </a:r>
            <a:endParaRPr/>
          </a:p>
        </p:txBody>
      </p:sp>
      <p:sp>
        <p:nvSpPr>
          <p:cNvPr id="228" name="TextShape 2"/>
          <p:cNvSpPr txBox="1"/>
          <p:nvPr/>
        </p:nvSpPr>
        <p:spPr>
          <a:xfrm>
            <a:off x="457200" y="1947240"/>
            <a:ext cx="8229240" cy="64440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GB" sz="2200">
                <a:solidFill>
                  <a:srgbClr val="f3f3f3"/>
                </a:solidFill>
                <a:latin typeface="Quicksand"/>
                <a:ea typeface="Quicksand"/>
              </a:rPr>
              <a:t>Based on 2014 Group 7, with some changes in three areas: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29" name="CustomShape 3"/>
          <p:cNvSpPr/>
          <p:nvPr/>
        </p:nvSpPr>
        <p:spPr>
          <a:xfrm>
            <a:off x="457200" y="2898000"/>
            <a:ext cx="2846520" cy="3381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4800" u="sng">
                <a:solidFill>
                  <a:srgbClr val="ffffff"/>
                </a:solidFill>
                <a:latin typeface="Quicksand"/>
                <a:ea typeface="Quicksand"/>
              </a:rPr>
              <a:t>Planning</a:t>
            </a:r>
            <a:endParaRPr/>
          </a:p>
        </p:txBody>
      </p:sp>
      <p:sp>
        <p:nvSpPr>
          <p:cNvPr id="230" name="CustomShape 4"/>
          <p:cNvSpPr/>
          <p:nvPr/>
        </p:nvSpPr>
        <p:spPr>
          <a:xfrm>
            <a:off x="3224880" y="2898000"/>
            <a:ext cx="2846520" cy="3381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4800">
                <a:solidFill>
                  <a:srgbClr val="ffffff"/>
                </a:solidFill>
                <a:latin typeface="Quicksand"/>
                <a:ea typeface="Quicksand"/>
              </a:rPr>
              <a:t>Vision</a:t>
            </a:r>
            <a:endParaRPr/>
          </a:p>
        </p:txBody>
      </p:sp>
      <p:sp>
        <p:nvSpPr>
          <p:cNvPr id="231" name="CustomShape 5"/>
          <p:cNvSpPr/>
          <p:nvPr/>
        </p:nvSpPr>
        <p:spPr>
          <a:xfrm>
            <a:off x="5839920" y="2898000"/>
            <a:ext cx="2846520" cy="3381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4800">
                <a:solidFill>
                  <a:srgbClr val="ffffff"/>
                </a:solidFill>
                <a:latin typeface="Quicksand"/>
                <a:ea typeface="Quicksand"/>
              </a:rPr>
              <a:t>Comms</a:t>
            </a:r>
            <a:endParaRPr/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457200" y="274680"/>
            <a:ext cx="8229240" cy="155196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4800">
                <a:solidFill>
                  <a:srgbClr val="39c0ba"/>
                </a:solidFill>
                <a:latin typeface="Quicksand"/>
                <a:ea typeface="Quicksand"/>
              </a:rPr>
              <a:t>Group 8 - Planning</a:t>
            </a:r>
            <a:endParaRPr/>
          </a:p>
        </p:txBody>
      </p:sp>
      <p:sp>
        <p:nvSpPr>
          <p:cNvPr id="233" name="TextShape 2"/>
          <p:cNvSpPr txBox="1"/>
          <p:nvPr/>
        </p:nvSpPr>
        <p:spPr>
          <a:xfrm>
            <a:off x="457200" y="1947240"/>
            <a:ext cx="8198640" cy="461988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GB" sz="2200">
                <a:solidFill>
                  <a:srgbClr val="f3f3f3"/>
                </a:solidFill>
                <a:latin typeface="Quicksand"/>
                <a:ea typeface="Quicksand"/>
              </a:rPr>
              <a:t>Developed an excellent planning logic system, based on a FSM.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Quicksand"/>
              <a:buChar char="●"/>
            </a:pPr>
            <a:r>
              <a:rPr b="1" lang="en-GB" sz="2200">
                <a:solidFill>
                  <a:srgbClr val="f3f3f3"/>
                </a:solidFill>
                <a:latin typeface="Quicksand"/>
                <a:ea typeface="Quicksand"/>
              </a:rPr>
              <a:t>Three Distinct Areas of Planning</a:t>
            </a:r>
            <a:endParaRPr/>
          </a:p>
          <a:p>
            <a:pPr lvl="1">
              <a:lnSpc>
                <a:spcPct val="100000"/>
              </a:lnSpc>
              <a:buFont typeface="Quicksand"/>
              <a:buChar char="○"/>
            </a:pPr>
            <a:r>
              <a:rPr lang="en-GB" sz="2200">
                <a:solidFill>
                  <a:srgbClr val="f3f3f3"/>
                </a:solidFill>
                <a:latin typeface="Quicksand"/>
                <a:ea typeface="Quicksand"/>
              </a:rPr>
              <a:t>Prediction</a:t>
            </a:r>
            <a:endParaRPr/>
          </a:p>
          <a:p>
            <a:pPr lvl="1">
              <a:lnSpc>
                <a:spcPct val="100000"/>
              </a:lnSpc>
              <a:buFont typeface="Quicksand"/>
              <a:buChar char="○"/>
            </a:pPr>
            <a:r>
              <a:rPr lang="en-GB" sz="2200">
                <a:solidFill>
                  <a:srgbClr val="f3f3f3"/>
                </a:solidFill>
                <a:latin typeface="Quicksand"/>
                <a:ea typeface="Quicksand"/>
              </a:rPr>
              <a:t>Passing</a:t>
            </a:r>
            <a:endParaRPr/>
          </a:p>
          <a:p>
            <a:pPr lvl="1">
              <a:lnSpc>
                <a:spcPct val="100000"/>
              </a:lnSpc>
              <a:buFont typeface="Quicksand"/>
              <a:buChar char="○"/>
            </a:pPr>
            <a:r>
              <a:rPr lang="en-GB" sz="2200">
                <a:solidFill>
                  <a:srgbClr val="f3f3f3"/>
                </a:solidFill>
                <a:latin typeface="Quicksand"/>
                <a:ea typeface="Quicksand"/>
              </a:rPr>
              <a:t>Reaction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Quicksand"/>
              <a:buChar char="●"/>
            </a:pPr>
            <a:r>
              <a:rPr b="1" lang="en-GB" sz="2200">
                <a:solidFill>
                  <a:srgbClr val="f3f3f3"/>
                </a:solidFill>
                <a:latin typeface="Quicksand"/>
                <a:ea typeface="Quicksand"/>
              </a:rPr>
              <a:t>Movement</a:t>
            </a:r>
            <a:endParaRPr/>
          </a:p>
          <a:p>
            <a:pPr lvl="1">
              <a:lnSpc>
                <a:spcPct val="100000"/>
              </a:lnSpc>
              <a:buFont typeface="Quicksand"/>
              <a:buChar char="○"/>
            </a:pPr>
            <a:r>
              <a:rPr lang="en-GB" sz="2200">
                <a:solidFill>
                  <a:srgbClr val="f3f3f3"/>
                </a:solidFill>
                <a:latin typeface="Quicksand"/>
                <a:ea typeface="Quicksand"/>
              </a:rPr>
              <a:t>No own goals</a:t>
            </a:r>
            <a:endParaRPr/>
          </a:p>
          <a:p>
            <a:pPr lvl="1">
              <a:lnSpc>
                <a:spcPct val="100000"/>
              </a:lnSpc>
              <a:buFont typeface="Quicksand"/>
              <a:buChar char="○"/>
            </a:pPr>
            <a:r>
              <a:rPr lang="en-GB" sz="2200">
                <a:solidFill>
                  <a:srgbClr val="f3f3f3"/>
                </a:solidFill>
                <a:latin typeface="Quicksand"/>
                <a:ea typeface="Quicksand"/>
              </a:rPr>
              <a:t>Don’t get stuck on walls</a:t>
            </a:r>
            <a:endParaRPr/>
          </a:p>
          <a:p>
            <a:pPr lvl="1">
              <a:lnSpc>
                <a:spcPct val="100000"/>
              </a:lnSpc>
              <a:buFont typeface="Quicksand"/>
              <a:buChar char="○"/>
            </a:pPr>
            <a:r>
              <a:rPr lang="en-GB" sz="2200">
                <a:solidFill>
                  <a:srgbClr val="f3f3f3"/>
                </a:solidFill>
                <a:latin typeface="Quicksand"/>
                <a:ea typeface="Quicksand"/>
              </a:rPr>
              <a:t>Trespassing</a:t>
            </a:r>
            <a:endParaRPr/>
          </a:p>
          <a:p>
            <a:pPr lvl="1">
              <a:lnSpc>
                <a:spcPct val="100000"/>
              </a:lnSpc>
              <a:buFont typeface="Quicksand"/>
              <a:buChar char="○"/>
            </a:pPr>
            <a:r>
              <a:rPr lang="en-GB" sz="2200">
                <a:solidFill>
                  <a:srgbClr val="f3f3f3"/>
                </a:solidFill>
                <a:latin typeface="Quicksand"/>
                <a:ea typeface="Quicksand"/>
              </a:rPr>
              <a:t>Efficiency</a:t>
            </a:r>
            <a:endParaRPr/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457200" y="274680"/>
            <a:ext cx="8229240" cy="155196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4800">
                <a:solidFill>
                  <a:srgbClr val="39c0ba"/>
                </a:solidFill>
                <a:latin typeface="Quicksand"/>
                <a:ea typeface="Quicksand"/>
              </a:rPr>
              <a:t>Group 8 - Prediction FSMs</a:t>
            </a:r>
            <a:endParaRPr/>
          </a:p>
        </p:txBody>
      </p:sp>
      <p:pic>
        <p:nvPicPr>
          <p:cNvPr id="235" name="Shape 24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75160" y="1963080"/>
            <a:ext cx="5593320" cy="3445200"/>
          </a:xfrm>
          <a:prstGeom prst="rect">
            <a:avLst/>
          </a:prstGeom>
          <a:ln>
            <a:noFill/>
          </a:ln>
        </p:spPr>
      </p:pic>
      <p:sp>
        <p:nvSpPr>
          <p:cNvPr id="236" name="CustomShape 2"/>
          <p:cNvSpPr/>
          <p:nvPr/>
        </p:nvSpPr>
        <p:spPr>
          <a:xfrm>
            <a:off x="457200" y="5544720"/>
            <a:ext cx="8229240" cy="1312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  <a:buFont typeface="Quicksand"/>
              <a:buAutoNum type="arabicParenR"/>
            </a:pPr>
            <a:r>
              <a:rPr lang="en-GB">
                <a:solidFill>
                  <a:srgbClr val="ffffff"/>
                </a:solidFill>
                <a:latin typeface="Quicksand"/>
                <a:ea typeface="Quicksand"/>
              </a:rPr>
              <a:t>Track ball, then track the attacker if they get the ball</a:t>
            </a:r>
            <a:endParaRPr/>
          </a:p>
          <a:p>
            <a:pPr>
              <a:lnSpc>
                <a:spcPct val="100000"/>
              </a:lnSpc>
              <a:buFont typeface="Quicksand"/>
              <a:buAutoNum type="arabicParenR"/>
            </a:pPr>
            <a:r>
              <a:rPr lang="en-GB">
                <a:solidFill>
                  <a:srgbClr val="ffffff"/>
                </a:solidFill>
                <a:latin typeface="Quicksand"/>
                <a:ea typeface="Quicksand"/>
              </a:rPr>
              <a:t>Track ball</a:t>
            </a:r>
            <a:endParaRPr/>
          </a:p>
          <a:p>
            <a:pPr>
              <a:lnSpc>
                <a:spcPct val="100000"/>
              </a:lnSpc>
              <a:buFont typeface="Quicksand"/>
              <a:buAutoNum type="arabicParenR"/>
            </a:pPr>
            <a:r>
              <a:rPr lang="en-GB">
                <a:solidFill>
                  <a:srgbClr val="ffffff"/>
                </a:solidFill>
                <a:latin typeface="Quicksand"/>
                <a:ea typeface="Quicksand"/>
              </a:rPr>
              <a:t>Track ball, then track the defender if they get the ball</a:t>
            </a:r>
            <a:endParaRPr/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457200" y="265680"/>
            <a:ext cx="8229240" cy="155196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4800">
                <a:solidFill>
                  <a:srgbClr val="39c0ba"/>
                </a:solidFill>
                <a:latin typeface="Quicksand"/>
                <a:ea typeface="Quicksand"/>
              </a:rPr>
              <a:t>Group 8 - Passing FSMs</a:t>
            </a:r>
            <a:endParaRPr/>
          </a:p>
        </p:txBody>
      </p:sp>
      <p:sp>
        <p:nvSpPr>
          <p:cNvPr id="238" name="CustomShape 2"/>
          <p:cNvSpPr/>
          <p:nvPr/>
        </p:nvSpPr>
        <p:spPr>
          <a:xfrm>
            <a:off x="457200" y="5535360"/>
            <a:ext cx="8229240" cy="791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  <a:buFont typeface="Quicksand"/>
              <a:buAutoNum type="arabicParenR"/>
            </a:pPr>
            <a:r>
              <a:rPr lang="en-GB">
                <a:solidFill>
                  <a:srgbClr val="ffffff"/>
                </a:solidFill>
                <a:latin typeface="Quicksand"/>
                <a:ea typeface="Quicksand"/>
              </a:rPr>
              <a:t>If the attacker is in 1, bounce off the wall of sector 2</a:t>
            </a:r>
            <a:endParaRPr/>
          </a:p>
          <a:p>
            <a:pPr>
              <a:lnSpc>
                <a:spcPct val="100000"/>
              </a:lnSpc>
              <a:buFont typeface="Quicksand"/>
              <a:buAutoNum type="arabicParenR"/>
            </a:pPr>
            <a:r>
              <a:rPr lang="en-GB">
                <a:solidFill>
                  <a:srgbClr val="ffffff"/>
                </a:solidFill>
                <a:latin typeface="Quicksand"/>
                <a:ea typeface="Quicksand"/>
              </a:rPr>
              <a:t>If the attacker is in 2, bounce off the wall of sector 1</a:t>
            </a:r>
            <a:endParaRPr/>
          </a:p>
          <a:p>
            <a:pPr>
              <a:lnSpc>
                <a:spcPct val="100000"/>
              </a:lnSpc>
              <a:buFont typeface="Quicksand"/>
              <a:buAutoNum type="arabicParenR"/>
            </a:pPr>
            <a:r>
              <a:rPr lang="en-GB">
                <a:solidFill>
                  <a:srgbClr val="ffffff"/>
                </a:solidFill>
                <a:latin typeface="Quicksand"/>
                <a:ea typeface="Quicksand"/>
              </a:rPr>
              <a:t>If the attacker is far away, quickly pass to our attacker</a:t>
            </a:r>
            <a:endParaRPr/>
          </a:p>
        </p:txBody>
      </p:sp>
      <p:pic>
        <p:nvPicPr>
          <p:cNvPr id="239" name="Shape 25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80200" y="1955880"/>
            <a:ext cx="5583240" cy="344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457200" y="273960"/>
            <a:ext cx="8229240" cy="155988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4800">
                <a:solidFill>
                  <a:srgbClr val="39c0ba"/>
                </a:solidFill>
                <a:latin typeface="Quicksand"/>
                <a:ea typeface="Quicksand"/>
              </a:rPr>
              <a:t>Group 8 - Methodology</a:t>
            </a:r>
            <a:endParaRPr/>
          </a:p>
        </p:txBody>
      </p:sp>
      <p:sp>
        <p:nvSpPr>
          <p:cNvPr id="241" name="TextShape 2"/>
          <p:cNvSpPr txBox="1"/>
          <p:nvPr/>
        </p:nvSpPr>
        <p:spPr>
          <a:xfrm>
            <a:off x="457200" y="1947240"/>
            <a:ext cx="8229240" cy="461988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  <a:buFont typeface="Quicksand"/>
              <a:buChar char="●"/>
            </a:pPr>
            <a:r>
              <a:rPr b="1" lang="en-GB" sz="2200">
                <a:solidFill>
                  <a:srgbClr val="f3f3f3"/>
                </a:solidFill>
                <a:latin typeface="Quicksand"/>
                <a:ea typeface="Quicksand"/>
              </a:rPr>
              <a:t>Instructions - Many Small Commands &gt; One Large</a:t>
            </a:r>
            <a:endParaRPr/>
          </a:p>
          <a:p>
            <a:pPr lvl="1">
              <a:lnSpc>
                <a:spcPct val="100000"/>
              </a:lnSpc>
              <a:buFont typeface="Quicksand"/>
              <a:buChar char="○"/>
            </a:pPr>
            <a:r>
              <a:rPr lang="en-GB" sz="2200">
                <a:solidFill>
                  <a:srgbClr val="f3f3f3"/>
                </a:solidFill>
                <a:latin typeface="Quicksand"/>
                <a:ea typeface="Quicksand"/>
              </a:rPr>
              <a:t>Allows for quick corrections</a:t>
            </a:r>
            <a:endParaRPr/>
          </a:p>
          <a:p>
            <a:pPr lvl="1">
              <a:lnSpc>
                <a:spcPct val="100000"/>
              </a:lnSpc>
              <a:buFont typeface="Quicksand"/>
              <a:buChar char="○"/>
            </a:pPr>
            <a:r>
              <a:rPr lang="en-GB" sz="2200">
                <a:solidFill>
                  <a:srgbClr val="f3f3f3"/>
                </a:solidFill>
                <a:latin typeface="Quicksand"/>
                <a:ea typeface="Quicksand"/>
              </a:rPr>
              <a:t>Input from sensors</a:t>
            </a:r>
            <a:endParaRPr/>
          </a:p>
          <a:p>
            <a:pPr lvl="1">
              <a:lnSpc>
                <a:spcPct val="100000"/>
              </a:lnSpc>
              <a:buFont typeface="Quicksand"/>
              <a:buChar char="○"/>
            </a:pPr>
            <a:r>
              <a:rPr lang="en-GB" sz="2200">
                <a:solidFill>
                  <a:srgbClr val="f3f3f3"/>
                </a:solidFill>
                <a:latin typeface="Quicksand"/>
                <a:ea typeface="Quicksand"/>
              </a:rPr>
              <a:t>Quick changes of strategy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Quicksand"/>
              <a:buChar char="●"/>
            </a:pPr>
            <a:r>
              <a:rPr b="1" lang="en-GB" sz="2200">
                <a:solidFill>
                  <a:srgbClr val="f3f3f3"/>
                </a:solidFill>
                <a:latin typeface="Quicksand"/>
                <a:ea typeface="Quicksand"/>
              </a:rPr>
              <a:t>Relative Distances</a:t>
            </a:r>
            <a:endParaRPr/>
          </a:p>
          <a:p>
            <a:pPr lvl="1">
              <a:lnSpc>
                <a:spcPct val="100000"/>
              </a:lnSpc>
              <a:buFont typeface="Quicksand"/>
              <a:buChar char="○"/>
            </a:pPr>
            <a:r>
              <a:rPr lang="en-GB" sz="2200">
                <a:solidFill>
                  <a:srgbClr val="f3f3f3"/>
                </a:solidFill>
                <a:latin typeface="Quicksand"/>
                <a:ea typeface="Quicksand"/>
              </a:rPr>
              <a:t>Fits with our many small commands methodology</a:t>
            </a:r>
            <a:endParaRPr/>
          </a:p>
          <a:p>
            <a:pPr lvl="1">
              <a:lnSpc>
                <a:spcPct val="100000"/>
              </a:lnSpc>
              <a:buFont typeface="Quicksand"/>
              <a:buChar char="○"/>
            </a:pPr>
            <a:r>
              <a:rPr lang="en-GB" sz="2200">
                <a:solidFill>
                  <a:srgbClr val="f3f3f3"/>
                </a:solidFill>
                <a:latin typeface="Quicksand"/>
                <a:ea typeface="Quicksand"/>
              </a:rPr>
              <a:t>Doesn’t require additional hardware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Quicksand"/>
              <a:buChar char="●"/>
            </a:pPr>
            <a:r>
              <a:rPr b="1" lang="en-GB" sz="2200">
                <a:solidFill>
                  <a:srgbClr val="f3f3f3"/>
                </a:solidFill>
                <a:latin typeface="Quicksand"/>
                <a:ea typeface="Quicksand"/>
              </a:rPr>
              <a:t>Offline Infrared Sensor</a:t>
            </a:r>
            <a:endParaRPr/>
          </a:p>
          <a:p>
            <a:pPr lvl="1">
              <a:lnSpc>
                <a:spcPct val="100000"/>
              </a:lnSpc>
              <a:buFont typeface="Quicksand"/>
              <a:buChar char="○"/>
            </a:pPr>
            <a:r>
              <a:rPr lang="en-GB" sz="2200">
                <a:solidFill>
                  <a:srgbClr val="f3f3f3"/>
                </a:solidFill>
                <a:latin typeface="Quicksand"/>
                <a:ea typeface="Quicksand"/>
              </a:rPr>
              <a:t>Detects if the ball can be grabbed or is possessed</a:t>
            </a:r>
            <a:endParaRPr/>
          </a:p>
          <a:p>
            <a:pPr lvl="1">
              <a:lnSpc>
                <a:spcPct val="100000"/>
              </a:lnSpc>
              <a:buFont typeface="Quicksand"/>
              <a:buChar char="○"/>
            </a:pPr>
            <a:r>
              <a:rPr lang="en-GB" sz="2200">
                <a:solidFill>
                  <a:srgbClr val="f3f3f3"/>
                </a:solidFill>
                <a:latin typeface="Quicksand"/>
                <a:ea typeface="Quicksand"/>
              </a:rPr>
              <a:t>Allows for ball catching without a vision system</a:t>
            </a:r>
            <a:endParaRPr/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457200" y="273960"/>
            <a:ext cx="8229240" cy="155988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4800">
                <a:solidFill>
                  <a:srgbClr val="39c0ba"/>
                </a:solidFill>
                <a:latin typeface="Quicksand"/>
                <a:ea typeface="Quicksand"/>
              </a:rPr>
              <a:t>Group 8 - Architecture</a:t>
            </a:r>
            <a:r>
              <a:rPr lang="en-GB" sz="4800">
                <a:solidFill>
                  <a:srgbClr val="39c0ba"/>
                </a:solidFill>
                <a:latin typeface="Ubuntu"/>
                <a:ea typeface="Ubuntu"/>
              </a:rPr>
              <a:t> </a:t>
            </a:r>
            <a:endParaRPr/>
          </a:p>
        </p:txBody>
      </p:sp>
      <p:sp>
        <p:nvSpPr>
          <p:cNvPr id="243" name="CustomShape 2"/>
          <p:cNvSpPr/>
          <p:nvPr/>
        </p:nvSpPr>
        <p:spPr>
          <a:xfrm>
            <a:off x="457200" y="2898000"/>
            <a:ext cx="2846520" cy="3381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4800">
                <a:solidFill>
                  <a:srgbClr val="ffffff"/>
                </a:solidFill>
                <a:latin typeface="Quicksand"/>
                <a:ea typeface="Quicksand"/>
              </a:rPr>
              <a:t>Planning</a:t>
            </a:r>
            <a:endParaRPr/>
          </a:p>
        </p:txBody>
      </p:sp>
      <p:sp>
        <p:nvSpPr>
          <p:cNvPr id="244" name="CustomShape 3"/>
          <p:cNvSpPr/>
          <p:nvPr/>
        </p:nvSpPr>
        <p:spPr>
          <a:xfrm>
            <a:off x="3224880" y="2898000"/>
            <a:ext cx="2846520" cy="3381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4800" u="sng">
                <a:solidFill>
                  <a:srgbClr val="ffffff"/>
                </a:solidFill>
                <a:latin typeface="Quicksand"/>
                <a:ea typeface="Quicksand"/>
              </a:rPr>
              <a:t>Vision</a:t>
            </a:r>
            <a:endParaRPr/>
          </a:p>
        </p:txBody>
      </p:sp>
      <p:sp>
        <p:nvSpPr>
          <p:cNvPr id="245" name="CustomShape 4"/>
          <p:cNvSpPr/>
          <p:nvPr/>
        </p:nvSpPr>
        <p:spPr>
          <a:xfrm>
            <a:off x="5839920" y="2898000"/>
            <a:ext cx="2846520" cy="3381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4800">
                <a:solidFill>
                  <a:srgbClr val="ffffff"/>
                </a:solidFill>
                <a:latin typeface="Quicksand"/>
                <a:ea typeface="Quicksand"/>
              </a:rPr>
              <a:t>Comms</a:t>
            </a:r>
            <a:endParaRPr/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423360" y="2163240"/>
            <a:ext cx="6786720" cy="791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  <a:buFont typeface="Quicksand"/>
              <a:buChar char="●"/>
            </a:pPr>
            <a:r>
              <a:rPr b="1" lang="en-GB" sz="2200">
                <a:solidFill>
                  <a:srgbClr val="ffffff"/>
                </a:solidFill>
                <a:latin typeface="Quicksand"/>
                <a:ea typeface="Quicksand"/>
              </a:rPr>
              <a:t>Distortion</a:t>
            </a:r>
            <a:endParaRPr/>
          </a:p>
          <a:p>
            <a:pPr lvl="1">
              <a:lnSpc>
                <a:spcPct val="100000"/>
              </a:lnSpc>
              <a:buFont typeface="Quicksand"/>
              <a:buChar char="○"/>
            </a:pPr>
            <a:r>
              <a:rPr lang="en-GB" sz="2200">
                <a:solidFill>
                  <a:srgbClr val="ffffff"/>
                </a:solidFill>
                <a:latin typeface="Quicksand"/>
                <a:ea typeface="Quicksand"/>
              </a:rPr>
              <a:t>Fixed issues with distortion of plates</a:t>
            </a:r>
            <a:endParaRPr/>
          </a:p>
          <a:p>
            <a:pPr lvl="1">
              <a:lnSpc>
                <a:spcPct val="100000"/>
              </a:lnSpc>
              <a:buFont typeface="Quicksand"/>
              <a:buChar char="○"/>
            </a:pPr>
            <a:r>
              <a:rPr lang="en-GB" sz="2200">
                <a:solidFill>
                  <a:srgbClr val="ffffff"/>
                </a:solidFill>
                <a:latin typeface="Quicksand"/>
                <a:ea typeface="Quicksand"/>
              </a:rPr>
              <a:t>Better precision in pitch extremities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Quicksand"/>
              <a:buChar char="●"/>
            </a:pPr>
            <a:r>
              <a:rPr b="1" lang="en-GB" sz="2200">
                <a:solidFill>
                  <a:srgbClr val="ffffff"/>
                </a:solidFill>
                <a:latin typeface="Quicksand"/>
                <a:ea typeface="Quicksand"/>
              </a:rPr>
              <a:t>Normalisation</a:t>
            </a:r>
            <a:endParaRPr/>
          </a:p>
          <a:p>
            <a:pPr lvl="1">
              <a:lnSpc>
                <a:spcPct val="100000"/>
              </a:lnSpc>
              <a:buFont typeface="Quicksand"/>
              <a:buChar char="○"/>
            </a:pPr>
            <a:r>
              <a:rPr lang="en-GB" sz="2200">
                <a:solidFill>
                  <a:srgbClr val="ffffff"/>
                </a:solidFill>
                <a:latin typeface="Quicksand"/>
                <a:ea typeface="Quicksand"/>
              </a:rPr>
              <a:t>Smoothing of values over time to mitigate sharp changes in direction that tend to be errors </a:t>
            </a:r>
            <a:endParaRPr/>
          </a:p>
          <a:p>
            <a:pPr>
              <a:lnSpc>
                <a:spcPct val="100000"/>
              </a:lnSpc>
              <a:buFont typeface="Quicksand"/>
              <a:buChar char="●"/>
            </a:pPr>
            <a:r>
              <a:rPr b="1" lang="en-GB" sz="2200">
                <a:solidFill>
                  <a:srgbClr val="ffffff"/>
                </a:solidFill>
                <a:latin typeface="Quicksand"/>
                <a:ea typeface="Quicksand"/>
              </a:rPr>
              <a:t>Vision Equalization</a:t>
            </a:r>
            <a:endParaRPr/>
          </a:p>
          <a:p>
            <a:pPr lvl="1">
              <a:lnSpc>
                <a:spcPct val="100000"/>
              </a:lnSpc>
              <a:buFont typeface="Quicksand"/>
              <a:buChar char="○"/>
            </a:pPr>
            <a:r>
              <a:rPr lang="en-GB" sz="2200">
                <a:solidFill>
                  <a:srgbClr val="ffffff"/>
                </a:solidFill>
                <a:latin typeface="Quicksand"/>
                <a:ea typeface="Quicksand"/>
              </a:rPr>
              <a:t>Samples pixel groups in sectors of each Zone to help manage lighting gradient over pitch.</a:t>
            </a:r>
            <a:endParaRPr/>
          </a:p>
        </p:txBody>
      </p:sp>
      <p:sp>
        <p:nvSpPr>
          <p:cNvPr id="247" name="TextShape 2"/>
          <p:cNvSpPr txBox="1"/>
          <p:nvPr/>
        </p:nvSpPr>
        <p:spPr>
          <a:xfrm>
            <a:off x="457200" y="273960"/>
            <a:ext cx="8229240" cy="155988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4800">
                <a:solidFill>
                  <a:srgbClr val="39c0ba"/>
                </a:solidFill>
                <a:latin typeface="Quicksand"/>
                <a:ea typeface="Quicksand"/>
              </a:rPr>
              <a:t>Group 8 - Vision</a:t>
            </a:r>
            <a:endParaRPr/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4476600" y="321480"/>
            <a:ext cx="3891240" cy="1476360"/>
          </a:xfrm>
          <a:prstGeom prst="rect">
            <a:avLst/>
          </a:prstGeom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n-GB" sz="7200">
                <a:solidFill>
                  <a:srgbClr val="ff9900"/>
                </a:solidFill>
                <a:latin typeface="Quicksand"/>
                <a:ea typeface="Quicksand"/>
              </a:rPr>
              <a:t>Group 7</a:t>
            </a:r>
            <a:endParaRPr/>
          </a:p>
        </p:txBody>
      </p:sp>
      <p:sp>
        <p:nvSpPr>
          <p:cNvPr id="162" name="TextShape 2"/>
          <p:cNvSpPr txBox="1"/>
          <p:nvPr/>
        </p:nvSpPr>
        <p:spPr>
          <a:xfrm>
            <a:off x="4536720" y="2001240"/>
            <a:ext cx="3831120" cy="4681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GB" sz="3000">
                <a:solidFill>
                  <a:srgbClr val="f3f3f3"/>
                </a:solidFill>
                <a:latin typeface="Quicksand"/>
                <a:ea typeface="Quicksand"/>
              </a:rPr>
              <a:t>Paul Scherer</a:t>
            </a:r>
            <a:endParaRPr/>
          </a:p>
          <a:p>
            <a:pPr>
              <a:lnSpc>
                <a:spcPct val="100000"/>
              </a:lnSpc>
            </a:pPr>
            <a:r>
              <a:rPr lang="en-GB" sz="3000">
                <a:solidFill>
                  <a:srgbClr val="f3f3f3"/>
                </a:solidFill>
                <a:latin typeface="Quicksand"/>
                <a:ea typeface="Quicksand"/>
              </a:rPr>
              <a:t>Chris Seaton</a:t>
            </a:r>
            <a:endParaRPr/>
          </a:p>
          <a:p>
            <a:pPr>
              <a:lnSpc>
                <a:spcPct val="100000"/>
              </a:lnSpc>
            </a:pPr>
            <a:r>
              <a:rPr lang="en-GB" sz="3000">
                <a:solidFill>
                  <a:srgbClr val="f3f3f3"/>
                </a:solidFill>
                <a:latin typeface="Quicksand"/>
                <a:ea typeface="Quicksand"/>
              </a:rPr>
              <a:t>Roy Hotrabhvanon</a:t>
            </a:r>
            <a:endParaRPr/>
          </a:p>
          <a:p>
            <a:pPr>
              <a:lnSpc>
                <a:spcPct val="100000"/>
              </a:lnSpc>
            </a:pPr>
            <a:r>
              <a:rPr lang="en-GB" sz="3000">
                <a:solidFill>
                  <a:srgbClr val="f3f3f3"/>
                </a:solidFill>
                <a:latin typeface="Quicksand"/>
                <a:ea typeface="Quicksand"/>
              </a:rPr>
              <a:t>Yiheng Liang</a:t>
            </a:r>
            <a:endParaRPr/>
          </a:p>
          <a:p>
            <a:pPr>
              <a:lnSpc>
                <a:spcPct val="100000"/>
              </a:lnSpc>
            </a:pPr>
            <a:r>
              <a:rPr lang="en-GB" sz="3000">
                <a:solidFill>
                  <a:srgbClr val="f3f3f3"/>
                </a:solidFill>
                <a:latin typeface="Quicksand"/>
                <a:ea typeface="Quicksand"/>
              </a:rPr>
              <a:t>Murray Crighton</a:t>
            </a:r>
            <a:endParaRPr/>
          </a:p>
          <a:p>
            <a:pPr>
              <a:lnSpc>
                <a:spcPct val="100000"/>
              </a:lnSpc>
            </a:pPr>
            <a:r>
              <a:rPr lang="en-GB" sz="3000">
                <a:solidFill>
                  <a:srgbClr val="f3f3f3"/>
                </a:solidFill>
                <a:latin typeface="Quicksand"/>
                <a:ea typeface="Quicksand"/>
              </a:rPr>
              <a:t>Teun Kokke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GB" sz="3000">
                <a:solidFill>
                  <a:srgbClr val="f3f3f3"/>
                </a:solidFill>
                <a:latin typeface="Quicksand"/>
                <a:ea typeface="Quicksand"/>
              </a:rPr>
              <a:t>“</a:t>
            </a:r>
            <a:r>
              <a:rPr lang="en-GB" sz="3000">
                <a:solidFill>
                  <a:srgbClr val="f3f3f3"/>
                </a:solidFill>
                <a:latin typeface="Quicksand"/>
                <a:ea typeface="Quicksand"/>
              </a:rPr>
              <a:t>Margaret”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3" name="Shape 8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9480" y="461520"/>
            <a:ext cx="4196880" cy="593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457200" y="273960"/>
            <a:ext cx="8229240" cy="155988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4800">
                <a:solidFill>
                  <a:srgbClr val="39c0ba"/>
                </a:solidFill>
                <a:latin typeface="Quicksand"/>
                <a:ea typeface="Quicksand"/>
              </a:rPr>
              <a:t>Group 8 - Architecture</a:t>
            </a:r>
            <a:r>
              <a:rPr lang="en-GB" sz="3600">
                <a:solidFill>
                  <a:srgbClr val="39c0ba"/>
                </a:solidFill>
                <a:latin typeface="Ubuntu"/>
                <a:ea typeface="Ubuntu"/>
              </a:rPr>
              <a:t> </a:t>
            </a:r>
            <a:endParaRPr/>
          </a:p>
        </p:txBody>
      </p:sp>
      <p:sp>
        <p:nvSpPr>
          <p:cNvPr id="249" name="CustomShape 2"/>
          <p:cNvSpPr/>
          <p:nvPr/>
        </p:nvSpPr>
        <p:spPr>
          <a:xfrm>
            <a:off x="457200" y="2898000"/>
            <a:ext cx="2846520" cy="3381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4800">
                <a:solidFill>
                  <a:srgbClr val="ffffff"/>
                </a:solidFill>
                <a:latin typeface="Quicksand"/>
                <a:ea typeface="Quicksand"/>
              </a:rPr>
              <a:t>Planning</a:t>
            </a:r>
            <a:endParaRPr/>
          </a:p>
        </p:txBody>
      </p:sp>
      <p:sp>
        <p:nvSpPr>
          <p:cNvPr id="250" name="CustomShape 3"/>
          <p:cNvSpPr/>
          <p:nvPr/>
        </p:nvSpPr>
        <p:spPr>
          <a:xfrm>
            <a:off x="3224880" y="2898000"/>
            <a:ext cx="2846520" cy="3381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4800">
                <a:solidFill>
                  <a:srgbClr val="ffffff"/>
                </a:solidFill>
                <a:latin typeface="Quicksand"/>
                <a:ea typeface="Quicksand"/>
              </a:rPr>
              <a:t>Vision</a:t>
            </a:r>
            <a:endParaRPr/>
          </a:p>
        </p:txBody>
      </p:sp>
      <p:sp>
        <p:nvSpPr>
          <p:cNvPr id="251" name="CustomShape 4"/>
          <p:cNvSpPr/>
          <p:nvPr/>
        </p:nvSpPr>
        <p:spPr>
          <a:xfrm>
            <a:off x="5839920" y="2898000"/>
            <a:ext cx="2846520" cy="3381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4800" u="sng">
                <a:solidFill>
                  <a:srgbClr val="ffffff"/>
                </a:solidFill>
                <a:latin typeface="Quicksand"/>
                <a:ea typeface="Quicksand"/>
              </a:rPr>
              <a:t>Comms</a:t>
            </a:r>
            <a:endParaRPr/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457200" y="273960"/>
            <a:ext cx="8229240" cy="155988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4800">
                <a:solidFill>
                  <a:srgbClr val="39c0ba"/>
                </a:solidFill>
                <a:latin typeface="Quicksand"/>
                <a:ea typeface="Quicksand"/>
              </a:rPr>
              <a:t>Group 8 - Communication</a:t>
            </a:r>
            <a:endParaRPr/>
          </a:p>
        </p:txBody>
      </p:sp>
      <p:sp>
        <p:nvSpPr>
          <p:cNvPr id="253" name="TextShape 2"/>
          <p:cNvSpPr txBox="1"/>
          <p:nvPr/>
        </p:nvSpPr>
        <p:spPr>
          <a:xfrm>
            <a:off x="457200" y="1834200"/>
            <a:ext cx="8229240" cy="461988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Quicksand"/>
              <a:buChar char="●"/>
            </a:pPr>
            <a:r>
              <a:rPr b="1" lang="en-GB" sz="2200">
                <a:solidFill>
                  <a:srgbClr val="ffffff"/>
                </a:solidFill>
                <a:latin typeface="Quicksand"/>
                <a:ea typeface="Quicksand"/>
              </a:rPr>
              <a:t>Multi Threading</a:t>
            </a:r>
            <a:endParaRPr/>
          </a:p>
          <a:p>
            <a:pPr lvl="1">
              <a:lnSpc>
                <a:spcPct val="100000"/>
              </a:lnSpc>
              <a:buFont typeface="Quicksand"/>
              <a:buChar char="○"/>
            </a:pPr>
            <a:r>
              <a:rPr lang="en-GB" sz="2200">
                <a:solidFill>
                  <a:srgbClr val="f3f3f3"/>
                </a:solidFill>
                <a:latin typeface="Quicksand"/>
                <a:ea typeface="Quicksand"/>
              </a:rPr>
              <a:t>Instructions come from planning and infrared sensor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Quicksand"/>
              <a:buChar char="●"/>
            </a:pPr>
            <a:r>
              <a:rPr b="1" lang="en-GB" sz="2200">
                <a:solidFill>
                  <a:srgbClr val="f3f3f3"/>
                </a:solidFill>
                <a:latin typeface="Quicksand"/>
                <a:ea typeface="Quicksand"/>
              </a:rPr>
              <a:t>Custom Protocol</a:t>
            </a:r>
            <a:endParaRPr/>
          </a:p>
          <a:p>
            <a:pPr lvl="1">
              <a:lnSpc>
                <a:spcPct val="100000"/>
              </a:lnSpc>
              <a:buFont typeface="Quicksand"/>
              <a:buChar char="○"/>
            </a:pPr>
            <a:r>
              <a:rPr lang="en-GB" sz="2200">
                <a:solidFill>
                  <a:srgbClr val="f3f3f3"/>
                </a:solidFill>
                <a:latin typeface="Quicksand"/>
                <a:ea typeface="Quicksand"/>
              </a:rPr>
              <a:t>Every command and arguments fit in a single byte</a:t>
            </a:r>
            <a:endParaRPr/>
          </a:p>
          <a:p>
            <a:pPr lvl="1">
              <a:lnSpc>
                <a:spcPct val="100000"/>
              </a:lnSpc>
              <a:buFont typeface="Quicksand"/>
              <a:buChar char="○"/>
            </a:pPr>
            <a:r>
              <a:rPr lang="en-GB" sz="2200">
                <a:solidFill>
                  <a:srgbClr val="f3f3f3"/>
                </a:solidFill>
                <a:latin typeface="Quicksand"/>
                <a:ea typeface="Quicksand"/>
              </a:rPr>
              <a:t>Checksum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Quicksand"/>
              <a:buChar char="●"/>
            </a:pPr>
            <a:r>
              <a:rPr b="1" lang="en-GB" sz="2200">
                <a:solidFill>
                  <a:srgbClr val="f3f3f3"/>
                </a:solidFill>
                <a:latin typeface="Quicksand"/>
                <a:ea typeface="Quicksand"/>
              </a:rPr>
              <a:t>Decision Making Online and Offline</a:t>
            </a:r>
            <a:endParaRPr/>
          </a:p>
          <a:p>
            <a:pPr lvl="1">
              <a:lnSpc>
                <a:spcPct val="100000"/>
              </a:lnSpc>
              <a:buFont typeface="Quicksand"/>
              <a:buChar char="○"/>
            </a:pPr>
            <a:r>
              <a:rPr lang="en-GB" sz="2200">
                <a:solidFill>
                  <a:srgbClr val="f3f3f3"/>
                </a:solidFill>
                <a:latin typeface="Quicksand"/>
                <a:ea typeface="Quicksand"/>
              </a:rPr>
              <a:t>Offline decisions passed back to the system</a:t>
            </a:r>
            <a:endParaRPr/>
          </a:p>
          <a:p>
            <a:pPr lvl="1">
              <a:lnSpc>
                <a:spcPct val="100000"/>
              </a:lnSpc>
              <a:buFont typeface="Quicksand"/>
              <a:buChar char="○"/>
            </a:pPr>
            <a:r>
              <a:rPr lang="en-GB" sz="2200">
                <a:solidFill>
                  <a:srgbClr val="f3f3f3"/>
                </a:solidFill>
                <a:latin typeface="Quicksand"/>
                <a:ea typeface="Quicksand"/>
              </a:rPr>
              <a:t>Arduino handles catching, not the vision system</a:t>
            </a:r>
            <a:endParaRPr/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457200" y="274680"/>
            <a:ext cx="8229240" cy="15595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4800">
                <a:solidFill>
                  <a:srgbClr val="39c0ba"/>
                </a:solidFill>
                <a:latin typeface="Quicksand"/>
                <a:ea typeface="Quicksand"/>
              </a:rPr>
              <a:t>Group 8</a:t>
            </a:r>
            <a:endParaRPr/>
          </a:p>
        </p:txBody>
      </p:sp>
      <p:sp>
        <p:nvSpPr>
          <p:cNvPr id="255" name="TextShape 2"/>
          <p:cNvSpPr txBox="1"/>
          <p:nvPr/>
        </p:nvSpPr>
        <p:spPr>
          <a:xfrm>
            <a:off x="3596760" y="1834200"/>
            <a:ext cx="5089320" cy="502344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7200">
                <a:solidFill>
                  <a:srgbClr val="ffffff"/>
                </a:solidFill>
                <a:latin typeface="Quicksand"/>
                <a:ea typeface="Quicksand"/>
              </a:rPr>
              <a:t>Teamwork</a:t>
            </a:r>
            <a:endParaRPr/>
          </a:p>
        </p:txBody>
      </p:sp>
      <p:pic>
        <p:nvPicPr>
          <p:cNvPr id="256" name="Shape 29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29000" y="2152440"/>
            <a:ext cx="2495520" cy="438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457200" y="274680"/>
            <a:ext cx="8229240" cy="15217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4800">
                <a:solidFill>
                  <a:srgbClr val="39c0ba"/>
                </a:solidFill>
                <a:latin typeface="Quicksand"/>
                <a:ea typeface="Quicksand"/>
              </a:rPr>
              <a:t>7 + 8 = E</a:t>
            </a:r>
            <a:endParaRPr/>
          </a:p>
        </p:txBody>
      </p:sp>
      <p:sp>
        <p:nvSpPr>
          <p:cNvPr id="258" name="TextShape 2"/>
          <p:cNvSpPr txBox="1"/>
          <p:nvPr/>
        </p:nvSpPr>
        <p:spPr>
          <a:xfrm>
            <a:off x="457200" y="1947240"/>
            <a:ext cx="8229240" cy="461988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  <a:buFont typeface="Quicksand"/>
              <a:buChar char="●"/>
            </a:pPr>
            <a:r>
              <a:rPr lang="en-GB" sz="3000">
                <a:solidFill>
                  <a:srgbClr val="f3f3f3"/>
                </a:solidFill>
                <a:latin typeface="Quicksand"/>
                <a:ea typeface="Quicksand"/>
              </a:rPr>
              <a:t>Robots mostly individual, with some limited inter-team discussion over design aspects.</a:t>
            </a:r>
            <a:endParaRPr/>
          </a:p>
          <a:p>
            <a:pPr>
              <a:lnSpc>
                <a:spcPct val="100000"/>
              </a:lnSpc>
              <a:buFont typeface="Quicksand"/>
              <a:buChar char="●"/>
            </a:pPr>
            <a:r>
              <a:rPr lang="en-GB" sz="3000">
                <a:solidFill>
                  <a:srgbClr val="f3f3f3"/>
                </a:solidFill>
                <a:latin typeface="Quicksand"/>
                <a:ea typeface="Quicksand"/>
              </a:rPr>
              <a:t>Main area of co-ordination was joint strategies for passing.</a:t>
            </a:r>
            <a:endParaRPr/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457200" y="274680"/>
            <a:ext cx="8229240" cy="15217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4800">
                <a:solidFill>
                  <a:srgbClr val="39c0ba"/>
                </a:solidFill>
                <a:latin typeface="Quicksand"/>
                <a:ea typeface="Quicksand"/>
              </a:rPr>
              <a:t>Things we learned</a:t>
            </a:r>
            <a:endParaRPr/>
          </a:p>
        </p:txBody>
      </p:sp>
      <p:sp>
        <p:nvSpPr>
          <p:cNvPr id="260" name="TextShape 2"/>
          <p:cNvSpPr txBox="1"/>
          <p:nvPr/>
        </p:nvSpPr>
        <p:spPr>
          <a:xfrm>
            <a:off x="457200" y="1947240"/>
            <a:ext cx="8229240" cy="461988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Quicksand"/>
              <a:buChar char="●"/>
            </a:pPr>
            <a:r>
              <a:rPr lang="en-GB" sz="3000">
                <a:solidFill>
                  <a:srgbClr val="f3f3f3"/>
                </a:solidFill>
                <a:latin typeface="Quicksand"/>
                <a:ea typeface="Quicksand"/>
              </a:rPr>
              <a:t>Things Fall Apart</a:t>
            </a:r>
            <a:endParaRPr/>
          </a:p>
          <a:p>
            <a:pPr lvl="1">
              <a:lnSpc>
                <a:spcPct val="100000"/>
              </a:lnSpc>
              <a:buSzPct val="80000"/>
              <a:buFont typeface="Quicksand"/>
              <a:buChar char="○"/>
            </a:pPr>
            <a:r>
              <a:rPr lang="en-GB" sz="2400">
                <a:solidFill>
                  <a:srgbClr val="f3f3f3"/>
                </a:solidFill>
                <a:latin typeface="Quicksand"/>
                <a:ea typeface="Quicksand"/>
              </a:rPr>
              <a:t>If it can break. It will. Usually during a match.</a:t>
            </a:r>
            <a:endParaRPr/>
          </a:p>
          <a:p>
            <a:pPr>
              <a:lnSpc>
                <a:spcPct val="100000"/>
              </a:lnSpc>
              <a:buFont typeface="Quicksand"/>
              <a:buChar char="●"/>
            </a:pPr>
            <a:r>
              <a:rPr lang="en-GB" sz="3000">
                <a:solidFill>
                  <a:srgbClr val="f3f3f3"/>
                </a:solidFill>
                <a:latin typeface="Quicksand"/>
                <a:ea typeface="Quicksand"/>
              </a:rPr>
              <a:t>Managing people isn’t trivial.</a:t>
            </a:r>
            <a:endParaRPr/>
          </a:p>
          <a:p>
            <a:pPr>
              <a:lnSpc>
                <a:spcPct val="100000"/>
              </a:lnSpc>
              <a:buFont typeface="Quicksand"/>
              <a:buChar char="●"/>
            </a:pPr>
            <a:r>
              <a:rPr lang="en-GB" sz="3000">
                <a:solidFill>
                  <a:srgbClr val="f3f3f3"/>
                </a:solidFill>
                <a:latin typeface="Quicksand"/>
                <a:ea typeface="Quicksand"/>
              </a:rPr>
              <a:t>Groups are hard.</a:t>
            </a:r>
            <a:endParaRPr/>
          </a:p>
          <a:p>
            <a:pPr>
              <a:lnSpc>
                <a:spcPct val="100000"/>
              </a:lnSpc>
              <a:buFont typeface="Quicksand"/>
              <a:buChar char="●"/>
            </a:pPr>
            <a:r>
              <a:rPr lang="en-GB" sz="3000">
                <a:solidFill>
                  <a:srgbClr val="f3f3f3"/>
                </a:solidFill>
                <a:latin typeface="Quicksand"/>
                <a:ea typeface="Quicksand"/>
              </a:rPr>
              <a:t>Robots have a mind of their own.</a:t>
            </a:r>
            <a:endParaRPr/>
          </a:p>
          <a:p>
            <a:pPr lvl="1">
              <a:lnSpc>
                <a:spcPct val="100000"/>
              </a:lnSpc>
              <a:buSzPct val="80000"/>
              <a:buFont typeface="Quicksand"/>
              <a:buChar char="○"/>
            </a:pPr>
            <a:r>
              <a:rPr lang="en-GB" sz="2400">
                <a:solidFill>
                  <a:srgbClr val="f3f3f3"/>
                </a:solidFill>
                <a:latin typeface="Quicksand"/>
                <a:ea typeface="Quicksand"/>
              </a:rPr>
              <a:t>They really love walls. A lot.</a:t>
            </a:r>
            <a:endParaRPr/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457200" y="274680"/>
            <a:ext cx="8229240" cy="1521720"/>
          </a:xfrm>
          <a:prstGeom prst="rect">
            <a:avLst/>
          </a:prstGeom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n-GB" sz="7200">
                <a:solidFill>
                  <a:srgbClr val="39c0ba"/>
                </a:solidFill>
                <a:latin typeface="Quicksand"/>
                <a:ea typeface="Quicksand"/>
              </a:rPr>
              <a:t>Questions?</a:t>
            </a:r>
            <a:endParaRPr/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685800" y="4124520"/>
            <a:ext cx="7772040" cy="9493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cccccc"/>
                </a:solidFill>
                <a:latin typeface="Quicksand"/>
                <a:ea typeface="Quicksand"/>
              </a:rPr>
              <a:t>Working as a group</a:t>
            </a:r>
            <a:endParaRPr/>
          </a:p>
        </p:txBody>
      </p:sp>
      <p:sp>
        <p:nvSpPr>
          <p:cNvPr id="165" name="TextShape 2"/>
          <p:cNvSpPr txBox="1"/>
          <p:nvPr/>
        </p:nvSpPr>
        <p:spPr>
          <a:xfrm>
            <a:off x="685800" y="1734480"/>
            <a:ext cx="7772040" cy="2244960"/>
          </a:xfrm>
          <a:prstGeom prst="rect">
            <a:avLst/>
          </a:prstGeom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n-GB" sz="7200">
                <a:solidFill>
                  <a:srgbClr val="ff9900"/>
                </a:solidFill>
                <a:latin typeface="Quicksand"/>
                <a:ea typeface="Quicksand"/>
              </a:rPr>
              <a:t>Group 7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457200" y="274680"/>
            <a:ext cx="8229240" cy="1521720"/>
          </a:xfrm>
          <a:prstGeom prst="rect">
            <a:avLst/>
          </a:prstGeom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n-GB" sz="4800">
                <a:solidFill>
                  <a:srgbClr val="ff9900"/>
                </a:solidFill>
                <a:latin typeface="Quicksand"/>
                <a:ea typeface="Quicksand"/>
              </a:rPr>
              <a:t>Organisation and Management</a:t>
            </a:r>
            <a:endParaRPr/>
          </a:p>
        </p:txBody>
      </p:sp>
      <p:sp>
        <p:nvSpPr>
          <p:cNvPr id="167" name="TextShape 2"/>
          <p:cNvSpPr txBox="1"/>
          <p:nvPr/>
        </p:nvSpPr>
        <p:spPr>
          <a:xfrm>
            <a:off x="457200" y="1947240"/>
            <a:ext cx="8229240" cy="461988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  <a:buFont typeface="Quicksand"/>
              <a:buChar char="●"/>
            </a:pPr>
            <a:r>
              <a:rPr lang="en-GB">
                <a:solidFill>
                  <a:srgbClr val="ffffff"/>
                </a:solidFill>
                <a:latin typeface="Quicksand"/>
                <a:ea typeface="Quicksand"/>
              </a:rPr>
              <a:t>Software + Hardware Lead roles to help organise work.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Quicksand"/>
              <a:buChar char="●"/>
            </a:pPr>
            <a:r>
              <a:rPr lang="en-GB">
                <a:solidFill>
                  <a:srgbClr val="ffffff"/>
                </a:solidFill>
                <a:latin typeface="Quicksand"/>
                <a:ea typeface="Quicksand"/>
              </a:rPr>
              <a:t>The code has been largely been ported over from Group 7 as suggested from the previous year, heavily refactored to match our language standards.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Quicksand"/>
              <a:buChar char="●"/>
            </a:pPr>
            <a:r>
              <a:rPr lang="en-GB">
                <a:solidFill>
                  <a:srgbClr val="ffffff"/>
                </a:solidFill>
                <a:latin typeface="Quicksand"/>
                <a:ea typeface="Quicksand"/>
              </a:rPr>
              <a:t>Issues were dealt with </a:t>
            </a:r>
            <a:endParaRPr/>
          </a:p>
          <a:p>
            <a:pPr lvl="1">
              <a:lnSpc>
                <a:spcPct val="100000"/>
              </a:lnSpc>
              <a:buFont typeface="Quicksand"/>
              <a:buChar char="○"/>
            </a:pPr>
            <a:r>
              <a:rPr lang="en-GB">
                <a:solidFill>
                  <a:srgbClr val="ffffff"/>
                </a:solidFill>
                <a:latin typeface="Quicksand"/>
                <a:ea typeface="Quicksand"/>
              </a:rPr>
              <a:t>Face to face meetings.</a:t>
            </a:r>
            <a:endParaRPr/>
          </a:p>
          <a:p>
            <a:pPr lvl="1">
              <a:lnSpc>
                <a:spcPct val="100000"/>
              </a:lnSpc>
              <a:buFont typeface="Quicksand"/>
              <a:buChar char="○"/>
            </a:pPr>
            <a:r>
              <a:rPr lang="en-GB">
                <a:solidFill>
                  <a:srgbClr val="ffffff"/>
                </a:solidFill>
                <a:latin typeface="Quicksand"/>
                <a:ea typeface="Quicksand"/>
              </a:rPr>
              <a:t>GitHub’s issue tracker.</a:t>
            </a:r>
            <a:endParaRPr/>
          </a:p>
          <a:p>
            <a:pPr lvl="1">
              <a:lnSpc>
                <a:spcPct val="100000"/>
              </a:lnSpc>
              <a:buFont typeface="Quicksand"/>
              <a:buChar char="○"/>
            </a:pPr>
            <a:r>
              <a:rPr lang="en-GB">
                <a:solidFill>
                  <a:srgbClr val="ffffff"/>
                </a:solidFill>
                <a:latin typeface="Quicksand"/>
                <a:ea typeface="Quicksand"/>
              </a:rPr>
              <a:t>Trello to keep track of work.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  <a:buFont typeface="Quicksand"/>
              <a:buChar char="❖"/>
            </a:pPr>
            <a:r>
              <a:rPr lang="en-GB" sz="2400">
                <a:solidFill>
                  <a:srgbClr val="ffffff"/>
                </a:solidFill>
                <a:latin typeface="Quicksand"/>
                <a:ea typeface="Quicksand"/>
              </a:rPr>
              <a:t>However… working as a group is hard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685800" y="4124520"/>
            <a:ext cx="7772040" cy="9493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cccccc"/>
                </a:solidFill>
                <a:latin typeface="Quicksand"/>
                <a:ea typeface="Quicksand"/>
              </a:rPr>
              <a:t>Hardware</a:t>
            </a:r>
            <a:endParaRPr/>
          </a:p>
        </p:txBody>
      </p:sp>
      <p:sp>
        <p:nvSpPr>
          <p:cNvPr id="169" name="TextShape 2"/>
          <p:cNvSpPr txBox="1"/>
          <p:nvPr/>
        </p:nvSpPr>
        <p:spPr>
          <a:xfrm>
            <a:off x="685800" y="1734480"/>
            <a:ext cx="7772040" cy="2244960"/>
          </a:xfrm>
          <a:prstGeom prst="rect">
            <a:avLst/>
          </a:prstGeom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n-GB" sz="7200">
                <a:solidFill>
                  <a:srgbClr val="ff9900"/>
                </a:solidFill>
                <a:latin typeface="Quicksand"/>
                <a:ea typeface="Quicksand"/>
              </a:rPr>
              <a:t>Group 7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1165320" y="5743800"/>
            <a:ext cx="7521120" cy="8528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GB" sz="2400">
                <a:solidFill>
                  <a:srgbClr val="ff9900"/>
                </a:solidFill>
                <a:latin typeface="Quicksand"/>
                <a:ea typeface="Quicksand"/>
              </a:rPr>
              <a:t>Evolution of Margaret “Speed is King Era”</a:t>
            </a:r>
            <a:endParaRPr/>
          </a:p>
        </p:txBody>
      </p:sp>
      <p:pic>
        <p:nvPicPr>
          <p:cNvPr id="171" name="Shape 108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17680" y="264960"/>
            <a:ext cx="2192760" cy="2923560"/>
          </a:xfrm>
          <a:prstGeom prst="rect">
            <a:avLst/>
          </a:prstGeom>
          <a:ln>
            <a:noFill/>
          </a:ln>
        </p:spPr>
      </p:pic>
      <p:pic>
        <p:nvPicPr>
          <p:cNvPr id="172" name="Shape 10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143880" y="264960"/>
            <a:ext cx="2192760" cy="2923560"/>
          </a:xfrm>
          <a:prstGeom prst="rect">
            <a:avLst/>
          </a:prstGeom>
          <a:ln>
            <a:noFill/>
          </a:ln>
        </p:spPr>
      </p:pic>
      <p:pic>
        <p:nvPicPr>
          <p:cNvPr id="173" name="Shape 110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17680" y="3320280"/>
            <a:ext cx="1817280" cy="2423160"/>
          </a:xfrm>
          <a:prstGeom prst="rect">
            <a:avLst/>
          </a:prstGeom>
          <a:ln>
            <a:noFill/>
          </a:ln>
        </p:spPr>
      </p:pic>
      <p:sp>
        <p:nvSpPr>
          <p:cNvPr id="174" name="CustomShape 2"/>
          <p:cNvSpPr/>
          <p:nvPr/>
        </p:nvSpPr>
        <p:spPr>
          <a:xfrm>
            <a:off x="5594400" y="221040"/>
            <a:ext cx="3331440" cy="2967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  <a:buFont typeface="Quicksand"/>
              <a:buChar char="●"/>
            </a:pPr>
            <a:r>
              <a:rPr lang="en-GB">
                <a:solidFill>
                  <a:srgbClr val="ffffff"/>
                </a:solidFill>
                <a:latin typeface="Quicksand"/>
                <a:ea typeface="Quicksand"/>
              </a:rPr>
              <a:t>Fast</a:t>
            </a:r>
            <a:endParaRPr/>
          </a:p>
          <a:p>
            <a:pPr>
              <a:lnSpc>
                <a:spcPct val="100000"/>
              </a:lnSpc>
              <a:buFont typeface="Quicksand"/>
              <a:buChar char="●"/>
            </a:pPr>
            <a:r>
              <a:rPr lang="en-GB">
                <a:solidFill>
                  <a:srgbClr val="ffffff"/>
                </a:solidFill>
                <a:latin typeface="Quicksand"/>
                <a:ea typeface="Quicksand"/>
              </a:rPr>
              <a:t>Omnidirectional movement capability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Quicksand"/>
              <a:buChar char="❖"/>
            </a:pPr>
            <a:r>
              <a:rPr lang="en-GB">
                <a:solidFill>
                  <a:srgbClr val="ffffff"/>
                </a:solidFill>
                <a:latin typeface="Quicksand"/>
                <a:ea typeface="Quicksand"/>
              </a:rPr>
              <a:t>Too Tall</a:t>
            </a:r>
            <a:endParaRPr/>
          </a:p>
          <a:p>
            <a:pPr>
              <a:lnSpc>
                <a:spcPct val="100000"/>
              </a:lnSpc>
              <a:buFont typeface="Quicksand"/>
              <a:buChar char="❖"/>
            </a:pPr>
            <a:r>
              <a:rPr lang="en-GB">
                <a:solidFill>
                  <a:srgbClr val="ffffff"/>
                </a:solidFill>
                <a:latin typeface="Quicksand"/>
                <a:ea typeface="Quicksand"/>
              </a:rPr>
              <a:t>Too Wide</a:t>
            </a:r>
            <a:endParaRPr/>
          </a:p>
          <a:p>
            <a:pPr>
              <a:lnSpc>
                <a:spcPct val="100000"/>
              </a:lnSpc>
              <a:buFont typeface="Quicksand"/>
              <a:buChar char="❖"/>
            </a:pPr>
            <a:r>
              <a:rPr lang="en-GB">
                <a:solidFill>
                  <a:srgbClr val="ffffff"/>
                </a:solidFill>
                <a:latin typeface="Quicksand"/>
                <a:ea typeface="Quicksand"/>
              </a:rPr>
              <a:t>Slips (Unreliable Movement)</a:t>
            </a:r>
            <a:endParaRPr/>
          </a:p>
          <a:p>
            <a:pPr>
              <a:lnSpc>
                <a:spcPct val="100000"/>
              </a:lnSpc>
              <a:buFont typeface="Quicksand"/>
              <a:buChar char="❖"/>
            </a:pPr>
            <a:r>
              <a:rPr lang="en-GB">
                <a:solidFill>
                  <a:srgbClr val="ffffff"/>
                </a:solidFill>
                <a:latin typeface="Quicksand"/>
                <a:ea typeface="Quicksand"/>
              </a:rPr>
              <a:t>Weak Kicker</a:t>
            </a:r>
            <a:endParaRPr/>
          </a:p>
          <a:p>
            <a:pPr>
              <a:lnSpc>
                <a:spcPct val="100000"/>
              </a:lnSpc>
              <a:buFont typeface="Quicksand"/>
              <a:buChar char="❖"/>
            </a:pPr>
            <a:r>
              <a:rPr lang="en-GB">
                <a:solidFill>
                  <a:srgbClr val="ffffff"/>
                </a:solidFill>
                <a:latin typeface="Quicksand"/>
                <a:ea typeface="Quicksand"/>
              </a:rPr>
              <a:t>Difficult to program movement</a:t>
            </a:r>
            <a:endParaRPr/>
          </a:p>
        </p:txBody>
      </p:sp>
      <p:pic>
        <p:nvPicPr>
          <p:cNvPr id="175" name="Picture 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783760" y="3453840"/>
            <a:ext cx="3094560" cy="2320920"/>
          </a:xfrm>
          <a:prstGeom prst="rect">
            <a:avLst/>
          </a:prstGeom>
          <a:ln>
            <a:noFill/>
          </a:ln>
        </p:spPr>
      </p:pic>
      <p:pic>
        <p:nvPicPr>
          <p:cNvPr id="176" name="Picture 4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2481840" y="3453840"/>
            <a:ext cx="3109320" cy="233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1165320" y="5695560"/>
            <a:ext cx="7521120" cy="5785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GB" sz="2400">
                <a:solidFill>
                  <a:srgbClr val="ff9900"/>
                </a:solidFill>
                <a:latin typeface="Quicksand"/>
                <a:ea typeface="Quicksand"/>
              </a:rPr>
              <a:t>Evolution of Margaret “The less wheels the better” era</a:t>
            </a:r>
            <a:endParaRPr/>
          </a:p>
        </p:txBody>
      </p:sp>
      <p:pic>
        <p:nvPicPr>
          <p:cNvPr id="178" name="Shape 119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503040" y="998640"/>
            <a:ext cx="2493000" cy="1869480"/>
          </a:xfrm>
          <a:prstGeom prst="rect">
            <a:avLst/>
          </a:prstGeom>
          <a:ln>
            <a:noFill/>
          </a:ln>
        </p:spPr>
      </p:pic>
      <p:pic>
        <p:nvPicPr>
          <p:cNvPr id="179" name="Shape 120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03040" y="2937960"/>
            <a:ext cx="2493000" cy="1869480"/>
          </a:xfrm>
          <a:prstGeom prst="rect">
            <a:avLst/>
          </a:prstGeom>
          <a:ln>
            <a:noFill/>
          </a:ln>
        </p:spPr>
      </p:pic>
      <p:pic>
        <p:nvPicPr>
          <p:cNvPr id="180" name="Shape 12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714120" y="1240200"/>
            <a:ext cx="2653560" cy="3538080"/>
          </a:xfrm>
          <a:prstGeom prst="rect">
            <a:avLst/>
          </a:prstGeom>
          <a:ln>
            <a:noFill/>
          </a:ln>
        </p:spPr>
      </p:pic>
      <p:sp>
        <p:nvSpPr>
          <p:cNvPr id="181" name="CustomShape 2"/>
          <p:cNvSpPr/>
          <p:nvPr/>
        </p:nvSpPr>
        <p:spPr>
          <a:xfrm>
            <a:off x="1022400" y="1210680"/>
            <a:ext cx="2691360" cy="3596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  <a:buFont typeface="Quicksand"/>
              <a:buChar char="●"/>
            </a:pPr>
            <a:r>
              <a:rPr lang="en-GB" sz="2000">
                <a:solidFill>
                  <a:srgbClr val="ffffff"/>
                </a:solidFill>
                <a:latin typeface="Quicksand"/>
                <a:ea typeface="Quicksand"/>
              </a:rPr>
              <a:t>Took off one wheel to make stronger kicker/grabber</a:t>
            </a:r>
            <a:endParaRPr/>
          </a:p>
          <a:p>
            <a:pPr>
              <a:lnSpc>
                <a:spcPct val="100000"/>
              </a:lnSpc>
              <a:buFont typeface="Quicksand"/>
              <a:buChar char="●"/>
            </a:pPr>
            <a:r>
              <a:rPr lang="en-GB" sz="2000">
                <a:solidFill>
                  <a:srgbClr val="ffffff"/>
                </a:solidFill>
                <a:latin typeface="Quicksand"/>
                <a:ea typeface="Quicksand"/>
              </a:rPr>
              <a:t>Reliably fit in the box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Quicksand"/>
              <a:buChar char="❖"/>
            </a:pPr>
            <a:r>
              <a:rPr lang="en-GB" sz="2000">
                <a:solidFill>
                  <a:srgbClr val="ffffff"/>
                </a:solidFill>
                <a:latin typeface="Quicksand"/>
                <a:ea typeface="Quicksand"/>
              </a:rPr>
              <a:t>No other good points</a:t>
            </a:r>
            <a:endParaRPr/>
          </a:p>
          <a:p>
            <a:pPr>
              <a:lnSpc>
                <a:spcPct val="100000"/>
              </a:lnSpc>
              <a:buFont typeface="Quicksand"/>
              <a:buChar char="❖"/>
            </a:pPr>
            <a:r>
              <a:rPr lang="en-GB" sz="2000">
                <a:solidFill>
                  <a:srgbClr val="ffffff"/>
                </a:solidFill>
                <a:latin typeface="Quicksand"/>
                <a:ea typeface="Quicksand"/>
              </a:rPr>
              <a:t>Lego doesn't like triangles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1103760" y="5736240"/>
            <a:ext cx="7521120" cy="5785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GB" sz="2400">
                <a:solidFill>
                  <a:srgbClr val="ff9900"/>
                </a:solidFill>
                <a:latin typeface="Quicksand"/>
                <a:ea typeface="Quicksand"/>
              </a:rPr>
              <a:t>Evolution of Margaret “The-next-iteration-we-won’t-have-wheels era”</a:t>
            </a:r>
            <a:endParaRPr/>
          </a:p>
        </p:txBody>
      </p:sp>
      <p:pic>
        <p:nvPicPr>
          <p:cNvPr id="183" name="Shape 128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22320" y="3683880"/>
            <a:ext cx="2791800" cy="2093760"/>
          </a:xfrm>
          <a:prstGeom prst="rect">
            <a:avLst/>
          </a:prstGeom>
          <a:ln>
            <a:noFill/>
          </a:ln>
        </p:spPr>
      </p:pic>
      <p:pic>
        <p:nvPicPr>
          <p:cNvPr id="184" name="Shape 12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815160" y="3307680"/>
            <a:ext cx="2044080" cy="2469600"/>
          </a:xfrm>
          <a:prstGeom prst="rect">
            <a:avLst/>
          </a:prstGeom>
          <a:ln>
            <a:noFill/>
          </a:ln>
        </p:spPr>
      </p:pic>
      <p:pic>
        <p:nvPicPr>
          <p:cNvPr id="185" name="Shape 130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868560" y="3683880"/>
            <a:ext cx="2791800" cy="2093760"/>
          </a:xfrm>
          <a:prstGeom prst="rect">
            <a:avLst/>
          </a:prstGeom>
          <a:ln>
            <a:noFill/>
          </a:ln>
        </p:spPr>
      </p:pic>
      <p:pic>
        <p:nvPicPr>
          <p:cNvPr id="186" name="Shape 131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564600" y="267840"/>
            <a:ext cx="2279520" cy="3039840"/>
          </a:xfrm>
          <a:prstGeom prst="rect">
            <a:avLst/>
          </a:prstGeom>
          <a:ln>
            <a:noFill/>
          </a:ln>
        </p:spPr>
      </p:pic>
      <p:pic>
        <p:nvPicPr>
          <p:cNvPr id="187" name="Shape 13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3943440" y="326880"/>
            <a:ext cx="2415960" cy="3221280"/>
          </a:xfrm>
          <a:prstGeom prst="rect">
            <a:avLst/>
          </a:prstGeom>
          <a:ln>
            <a:noFill/>
          </a:ln>
        </p:spPr>
      </p:pic>
      <p:sp>
        <p:nvSpPr>
          <p:cNvPr id="188" name="CustomShape 2"/>
          <p:cNvSpPr/>
          <p:nvPr/>
        </p:nvSpPr>
        <p:spPr>
          <a:xfrm>
            <a:off x="901440" y="406440"/>
            <a:ext cx="2721600" cy="3221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  <a:buFont typeface="Quicksand"/>
              <a:buChar char="●"/>
            </a:pPr>
            <a:r>
              <a:rPr lang="en-GB">
                <a:solidFill>
                  <a:srgbClr val="ffffff"/>
                </a:solidFill>
                <a:latin typeface="Quicksand"/>
                <a:ea typeface="Quicksand"/>
              </a:rPr>
              <a:t>Modular in design (See Pictures)</a:t>
            </a:r>
            <a:endParaRPr/>
          </a:p>
          <a:p>
            <a:pPr>
              <a:lnSpc>
                <a:spcPct val="100000"/>
              </a:lnSpc>
              <a:buFont typeface="Quicksand"/>
              <a:buChar char="●"/>
            </a:pPr>
            <a:r>
              <a:rPr lang="en-GB">
                <a:solidFill>
                  <a:srgbClr val="ffffff"/>
                </a:solidFill>
                <a:latin typeface="Quicksand"/>
                <a:ea typeface="Quicksand"/>
              </a:rPr>
              <a:t>Space for rotary sensors and encoders</a:t>
            </a:r>
            <a:endParaRPr/>
          </a:p>
          <a:p>
            <a:pPr>
              <a:lnSpc>
                <a:spcPct val="100000"/>
              </a:lnSpc>
              <a:buFont typeface="Quicksand"/>
              <a:buChar char="●"/>
            </a:pPr>
            <a:r>
              <a:rPr lang="en-GB">
                <a:solidFill>
                  <a:srgbClr val="ffffff"/>
                </a:solidFill>
                <a:latin typeface="Quicksand"/>
                <a:ea typeface="Quicksand"/>
              </a:rPr>
              <a:t>Strong Kicker</a:t>
            </a:r>
            <a:endParaRPr/>
          </a:p>
          <a:p>
            <a:pPr>
              <a:lnSpc>
                <a:spcPct val="100000"/>
              </a:lnSpc>
              <a:buFont typeface="Quicksand"/>
              <a:buChar char="●"/>
            </a:pPr>
            <a:r>
              <a:rPr lang="en-GB">
                <a:solidFill>
                  <a:srgbClr val="ffffff"/>
                </a:solidFill>
                <a:latin typeface="Quicksand"/>
                <a:ea typeface="Quicksand"/>
              </a:rPr>
              <a:t>Mountable grabbers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Quicksand"/>
              <a:buChar char="❖"/>
            </a:pPr>
            <a:r>
              <a:rPr lang="en-GB">
                <a:solidFill>
                  <a:srgbClr val="ffffff"/>
                </a:solidFill>
                <a:latin typeface="Quicksand"/>
                <a:ea typeface="Quicksand"/>
              </a:rPr>
              <a:t>Lost degrees of movement.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